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9" autoAdjust="0"/>
    <p:restoredTop sz="94668" autoAdjust="0"/>
  </p:normalViewPr>
  <p:slideViewPr>
    <p:cSldViewPr snapToGrid="0">
      <p:cViewPr varScale="1">
        <p:scale>
          <a:sx n="66" d="100"/>
          <a:sy n="66" d="100"/>
        </p:scale>
        <p:origin x="327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A44156-E904-4727-9848-BD69A9CD455A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DFD322-2DCC-45BC-B033-817469CE1AE1}">
      <dgm:prSet phldrT="[Текст]" custT="1"/>
      <dgm:spPr>
        <a:noFill/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 sz="1800" dirty="0"/>
        </a:p>
      </dgm:t>
    </dgm:pt>
    <dgm:pt modelId="{C1101FCF-87D7-4226-AF25-EC0DABD57B60}" type="parTrans" cxnId="{6AE3AAA9-3F27-4023-81B4-E487D290DC9D}">
      <dgm:prSet/>
      <dgm:spPr/>
      <dgm:t>
        <a:bodyPr/>
        <a:lstStyle/>
        <a:p>
          <a:endParaRPr lang="ru-RU"/>
        </a:p>
      </dgm:t>
    </dgm:pt>
    <dgm:pt modelId="{31EACF54-34D4-44D4-A026-17067768AB04}" type="sibTrans" cxnId="{6AE3AAA9-3F27-4023-81B4-E487D290DC9D}">
      <dgm:prSet/>
      <dgm:spPr/>
      <dgm:t>
        <a:bodyPr/>
        <a:lstStyle/>
        <a:p>
          <a:endParaRPr lang="ru-RU"/>
        </a:p>
      </dgm:t>
    </dgm:pt>
    <dgm:pt modelId="{09E86D40-BC1E-41E5-BF2D-7DAEB413287F}">
      <dgm:prSet phldrT="[Текст]" custT="1"/>
      <dgm:spPr>
        <a:solidFill>
          <a:schemeClr val="accent6">
            <a:lumMod val="40000"/>
            <a:lumOff val="60000"/>
            <a:alpha val="88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pPr algn="ctr"/>
          <a:r>
            <a:rPr lang="ru-RU" sz="1100" b="1" i="0" dirty="0" smtClean="0">
              <a:solidFill>
                <a:srgbClr val="333300"/>
              </a:solidFill>
            </a:rPr>
            <a:t>Причинение физического ущерба другим людям</a:t>
          </a:r>
        </a:p>
        <a:p>
          <a:pPr algn="ctr"/>
          <a:r>
            <a:rPr lang="ru-RU" sz="700" b="0" i="0" dirty="0" smtClean="0">
              <a:solidFill>
                <a:srgbClr val="333300"/>
              </a:solidFill>
            </a:rPr>
            <a:t>(побои, драки, регулярные и/или массовые убийство)</a:t>
          </a:r>
          <a:endParaRPr lang="ru-RU" sz="700" dirty="0">
            <a:solidFill>
              <a:srgbClr val="333300"/>
            </a:solidFill>
          </a:endParaRPr>
        </a:p>
      </dgm:t>
    </dgm:pt>
    <dgm:pt modelId="{0C2AE5C1-0A7F-4675-90E4-C12945B56196}" type="parTrans" cxnId="{2FFC4F3A-C7E5-4FA6-A24F-52B564F78167}">
      <dgm:prSet/>
      <dgm:spPr/>
      <dgm:t>
        <a:bodyPr/>
        <a:lstStyle/>
        <a:p>
          <a:endParaRPr lang="ru-RU"/>
        </a:p>
      </dgm:t>
    </dgm:pt>
    <dgm:pt modelId="{C7911B41-6A9A-42E7-B660-CD354C390231}" type="sibTrans" cxnId="{2FFC4F3A-C7E5-4FA6-A24F-52B564F78167}">
      <dgm:prSet/>
      <dgm:spPr/>
      <dgm:t>
        <a:bodyPr/>
        <a:lstStyle/>
        <a:p>
          <a:endParaRPr lang="ru-RU"/>
        </a:p>
      </dgm:t>
    </dgm:pt>
    <dgm:pt modelId="{6F75C920-3D5B-4129-AD33-AC41AEB7D01D}">
      <dgm:prSet phldrT="[Текст]" custT="1"/>
      <dgm:spPr>
        <a:solidFill>
          <a:schemeClr val="accent6">
            <a:lumMod val="40000"/>
            <a:lumOff val="60000"/>
            <a:alpha val="88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1100" b="1" i="0" dirty="0" smtClean="0">
              <a:solidFill>
                <a:srgbClr val="333300"/>
              </a:solidFill>
            </a:rPr>
            <a:t>Экоцид</a:t>
          </a:r>
        </a:p>
        <a:p>
          <a:r>
            <a:rPr lang="ru-RU" sz="800" b="0" i="0" dirty="0" smtClean="0">
              <a:solidFill>
                <a:srgbClr val="333300"/>
              </a:solidFill>
            </a:rPr>
            <a:t>(нанесение вреда объектам природы)</a:t>
          </a:r>
          <a:endParaRPr lang="ru-RU" sz="800" dirty="0">
            <a:solidFill>
              <a:srgbClr val="333300"/>
            </a:solidFill>
          </a:endParaRPr>
        </a:p>
      </dgm:t>
    </dgm:pt>
    <dgm:pt modelId="{D041EA4A-7E32-440A-920B-AED7373A4036}" type="parTrans" cxnId="{54A2E159-445F-4A28-9D6D-70B92CA655E8}">
      <dgm:prSet/>
      <dgm:spPr/>
      <dgm:t>
        <a:bodyPr/>
        <a:lstStyle/>
        <a:p>
          <a:endParaRPr lang="ru-RU"/>
        </a:p>
      </dgm:t>
    </dgm:pt>
    <dgm:pt modelId="{0C1759FA-FB04-4318-B482-E4A30CB8C4DE}" type="sibTrans" cxnId="{54A2E159-445F-4A28-9D6D-70B92CA655E8}">
      <dgm:prSet/>
      <dgm:spPr/>
      <dgm:t>
        <a:bodyPr/>
        <a:lstStyle/>
        <a:p>
          <a:endParaRPr lang="ru-RU"/>
        </a:p>
      </dgm:t>
    </dgm:pt>
    <dgm:pt modelId="{FB19F0A7-B4EF-4F17-9390-2BE101B415B1}">
      <dgm:prSet phldrT="[Текст]" custT="1"/>
      <dgm:spPr>
        <a:solidFill>
          <a:schemeClr val="accent6">
            <a:lumMod val="40000"/>
            <a:lumOff val="60000"/>
            <a:alpha val="88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1100" b="1" i="0" dirty="0" smtClean="0">
              <a:solidFill>
                <a:srgbClr val="333300"/>
              </a:solidFill>
            </a:rPr>
            <a:t>Сквернословие</a:t>
          </a:r>
          <a:endParaRPr lang="ru-RU" sz="1100" b="1" dirty="0">
            <a:solidFill>
              <a:srgbClr val="333300"/>
            </a:solidFill>
          </a:endParaRPr>
        </a:p>
      </dgm:t>
    </dgm:pt>
    <dgm:pt modelId="{1F431996-EC4D-4947-9BFC-FB50CE04E5BC}" type="parTrans" cxnId="{120114ED-D8B9-41FE-8C6F-B228259B76C0}">
      <dgm:prSet/>
      <dgm:spPr/>
      <dgm:t>
        <a:bodyPr/>
        <a:lstStyle/>
        <a:p>
          <a:endParaRPr lang="ru-RU"/>
        </a:p>
      </dgm:t>
    </dgm:pt>
    <dgm:pt modelId="{4439D49E-1305-44D3-A1E3-C8C7D3316617}" type="sibTrans" cxnId="{120114ED-D8B9-41FE-8C6F-B228259B76C0}">
      <dgm:prSet/>
      <dgm:spPr/>
      <dgm:t>
        <a:bodyPr/>
        <a:lstStyle/>
        <a:p>
          <a:endParaRPr lang="ru-RU"/>
        </a:p>
      </dgm:t>
    </dgm:pt>
    <dgm:pt modelId="{D7ECF8E5-990A-403D-AE59-E0FD70168480}">
      <dgm:prSet phldrT="[Текст]" custT="1"/>
      <dgm:spPr>
        <a:solidFill>
          <a:schemeClr val="accent6">
            <a:lumMod val="40000"/>
            <a:lumOff val="60000"/>
            <a:alpha val="88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pPr algn="ctr"/>
          <a:r>
            <a:rPr lang="ru-RU" sz="1000" b="1" i="0" dirty="0" smtClean="0">
              <a:solidFill>
                <a:srgbClr val="333300"/>
              </a:solidFill>
            </a:rPr>
            <a:t>Намеренное нарушение социальных отношений</a:t>
          </a:r>
        </a:p>
        <a:p>
          <a:pPr algn="ctr"/>
          <a:r>
            <a:rPr lang="ru-RU" sz="700" b="0" i="0" dirty="0" smtClean="0">
              <a:solidFill>
                <a:srgbClr val="333300"/>
              </a:solidFill>
            </a:rPr>
            <a:t>(революционные действия, террористические акты, перевороты, протестные движения с агрессивными проявлениями, экстремизм)</a:t>
          </a:r>
          <a:endParaRPr lang="ru-RU" sz="700" dirty="0">
            <a:solidFill>
              <a:srgbClr val="333300"/>
            </a:solidFill>
          </a:endParaRPr>
        </a:p>
      </dgm:t>
    </dgm:pt>
    <dgm:pt modelId="{8D98FE98-93C4-41F0-AC28-B2C2AB3BC5CF}" type="parTrans" cxnId="{B0F58328-A867-49D0-A844-7B668C541C87}">
      <dgm:prSet/>
      <dgm:spPr/>
      <dgm:t>
        <a:bodyPr/>
        <a:lstStyle/>
        <a:p>
          <a:endParaRPr lang="ru-RU"/>
        </a:p>
      </dgm:t>
    </dgm:pt>
    <dgm:pt modelId="{653B9628-3BF2-46BE-B2DE-395FC8A1100B}" type="sibTrans" cxnId="{B0F58328-A867-49D0-A844-7B668C541C87}">
      <dgm:prSet/>
      <dgm:spPr/>
      <dgm:t>
        <a:bodyPr/>
        <a:lstStyle/>
        <a:p>
          <a:endParaRPr lang="ru-RU"/>
        </a:p>
      </dgm:t>
    </dgm:pt>
    <dgm:pt modelId="{F6CDE7CD-F8F2-4746-9E63-ED0C1DA2FD19}">
      <dgm:prSet phldrT="[Текст]" custT="1"/>
      <dgm:spPr>
        <a:solidFill>
          <a:schemeClr val="accent6">
            <a:lumMod val="40000"/>
            <a:lumOff val="60000"/>
            <a:alpha val="88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pPr algn="ctr"/>
          <a:r>
            <a:rPr lang="ru-RU" sz="1050" b="1" i="0" dirty="0" smtClean="0">
              <a:solidFill>
                <a:srgbClr val="333300"/>
              </a:solidFill>
            </a:rPr>
            <a:t>Моральное унижение других людей</a:t>
          </a:r>
        </a:p>
        <a:p>
          <a:pPr algn="ctr"/>
          <a:r>
            <a:rPr lang="ru-RU" sz="1000" b="0" i="0" dirty="0" smtClean="0">
              <a:solidFill>
                <a:srgbClr val="333300"/>
              </a:solidFill>
            </a:rPr>
            <a:t>(</a:t>
          </a:r>
          <a:r>
            <a:rPr lang="ru-RU" sz="700" b="0" i="0" dirty="0" smtClean="0">
              <a:solidFill>
                <a:srgbClr val="333300"/>
              </a:solidFill>
            </a:rPr>
            <a:t>провоцирование конфликтов, участие в травле (</a:t>
          </a:r>
          <a:r>
            <a:rPr lang="ru-RU" sz="700" b="0" i="0" dirty="0" err="1" smtClean="0">
              <a:solidFill>
                <a:srgbClr val="333300"/>
              </a:solidFill>
            </a:rPr>
            <a:t>буллинге</a:t>
          </a:r>
          <a:r>
            <a:rPr lang="ru-RU" sz="700" b="0" i="0" dirty="0" smtClean="0">
              <a:solidFill>
                <a:srgbClr val="333300"/>
              </a:solidFill>
            </a:rPr>
            <a:t>))</a:t>
          </a:r>
          <a:endParaRPr lang="ru-RU" sz="700" dirty="0">
            <a:solidFill>
              <a:srgbClr val="333300"/>
            </a:solidFill>
          </a:endParaRPr>
        </a:p>
      </dgm:t>
    </dgm:pt>
    <dgm:pt modelId="{3A26CFF3-3FCE-4D75-96B0-5458B7C0FED0}" type="parTrans" cxnId="{CC984EDD-E063-4820-BC9E-0BC43B669E24}">
      <dgm:prSet/>
      <dgm:spPr/>
      <dgm:t>
        <a:bodyPr/>
        <a:lstStyle/>
        <a:p>
          <a:endParaRPr lang="ru-RU"/>
        </a:p>
      </dgm:t>
    </dgm:pt>
    <dgm:pt modelId="{FE53BDC7-092B-4A7B-964B-F8B2C4EE60D0}" type="sibTrans" cxnId="{CC984EDD-E063-4820-BC9E-0BC43B669E24}">
      <dgm:prSet/>
      <dgm:spPr/>
      <dgm:t>
        <a:bodyPr/>
        <a:lstStyle/>
        <a:p>
          <a:endParaRPr lang="ru-RU"/>
        </a:p>
      </dgm:t>
    </dgm:pt>
    <dgm:pt modelId="{070E1C7F-6475-44DF-8059-100ECD6B4B70}">
      <dgm:prSet phldrT="[Текст]" custT="1"/>
      <dgm:spPr>
        <a:solidFill>
          <a:schemeClr val="accent6">
            <a:lumMod val="40000"/>
            <a:lumOff val="60000"/>
            <a:alpha val="88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1100" b="1" i="0" dirty="0" smtClean="0">
              <a:solidFill>
                <a:srgbClr val="333300"/>
              </a:solidFill>
            </a:rPr>
            <a:t>Жестокость к животным</a:t>
          </a:r>
        </a:p>
        <a:p>
          <a:r>
            <a:rPr lang="ru-RU" sz="700" b="0" i="0" dirty="0" smtClean="0">
              <a:solidFill>
                <a:srgbClr val="333300"/>
              </a:solidFill>
            </a:rPr>
            <a:t>(пытки, умерщвление, издевательства)</a:t>
          </a:r>
          <a:endParaRPr lang="ru-RU" sz="700" dirty="0">
            <a:solidFill>
              <a:srgbClr val="333300"/>
            </a:solidFill>
          </a:endParaRPr>
        </a:p>
      </dgm:t>
    </dgm:pt>
    <dgm:pt modelId="{51616B2F-9AFC-46BB-A5CD-010193BB720B}" type="parTrans" cxnId="{F3D50B8B-DD1B-4A6D-8334-FEF4F7788520}">
      <dgm:prSet/>
      <dgm:spPr/>
      <dgm:t>
        <a:bodyPr/>
        <a:lstStyle/>
        <a:p>
          <a:endParaRPr lang="ru-RU"/>
        </a:p>
      </dgm:t>
    </dgm:pt>
    <dgm:pt modelId="{883626BA-FC90-486C-B6DA-1384AFF6FD49}" type="sibTrans" cxnId="{F3D50B8B-DD1B-4A6D-8334-FEF4F7788520}">
      <dgm:prSet/>
      <dgm:spPr/>
      <dgm:t>
        <a:bodyPr/>
        <a:lstStyle/>
        <a:p>
          <a:endParaRPr lang="ru-RU"/>
        </a:p>
      </dgm:t>
    </dgm:pt>
    <dgm:pt modelId="{5CF515A5-F57B-4A5C-8A7C-4F6CCF397E35}">
      <dgm:prSet phldrT="[Текст]" custT="1"/>
      <dgm:spPr>
        <a:solidFill>
          <a:schemeClr val="accent6">
            <a:lumMod val="40000"/>
            <a:lumOff val="60000"/>
            <a:alpha val="88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1100" b="1" i="0" dirty="0" smtClean="0">
              <a:solidFill>
                <a:srgbClr val="333300"/>
              </a:solidFill>
            </a:rPr>
            <a:t>Вандализм</a:t>
          </a:r>
          <a:r>
            <a:rPr lang="ru-RU" sz="1200" b="1" i="0" dirty="0" smtClean="0">
              <a:solidFill>
                <a:srgbClr val="333300"/>
              </a:solidFill>
            </a:rPr>
            <a:t> </a:t>
          </a:r>
        </a:p>
        <a:p>
          <a:r>
            <a:rPr lang="ru-RU" sz="700" b="0" i="0" dirty="0" smtClean="0">
              <a:solidFill>
                <a:srgbClr val="333300"/>
              </a:solidFill>
            </a:rPr>
            <a:t>(порча неодушевленных предметов, разрушение памятников архитектуры, произведений искусства и др.)</a:t>
          </a:r>
          <a:endParaRPr lang="ru-RU" sz="700" dirty="0">
            <a:solidFill>
              <a:srgbClr val="333300"/>
            </a:solidFill>
          </a:endParaRPr>
        </a:p>
      </dgm:t>
    </dgm:pt>
    <dgm:pt modelId="{1B6F7998-9AE8-47E2-81A0-A0510190A5B1}" type="parTrans" cxnId="{D89F98FB-73B0-463C-BA83-D101D7E8288C}">
      <dgm:prSet/>
      <dgm:spPr/>
      <dgm:t>
        <a:bodyPr/>
        <a:lstStyle/>
        <a:p>
          <a:endParaRPr lang="ru-RU"/>
        </a:p>
      </dgm:t>
    </dgm:pt>
    <dgm:pt modelId="{7095339D-161F-412E-95A8-EAE4391729BE}" type="sibTrans" cxnId="{D89F98FB-73B0-463C-BA83-D101D7E8288C}">
      <dgm:prSet/>
      <dgm:spPr/>
      <dgm:t>
        <a:bodyPr/>
        <a:lstStyle/>
        <a:p>
          <a:endParaRPr lang="ru-RU"/>
        </a:p>
      </dgm:t>
    </dgm:pt>
    <dgm:pt modelId="{E612E57E-88D3-46DB-8EF7-713FC7B453EF}" type="pres">
      <dgm:prSet presAssocID="{91A44156-E904-4727-9848-BD69A9CD455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411B8A-B80A-4F44-8020-339348A7CE8A}" type="pres">
      <dgm:prSet presAssocID="{91A44156-E904-4727-9848-BD69A9CD455A}" presName="radial" presStyleCnt="0">
        <dgm:presLayoutVars>
          <dgm:animLvl val="ctr"/>
        </dgm:presLayoutVars>
      </dgm:prSet>
      <dgm:spPr/>
    </dgm:pt>
    <dgm:pt modelId="{7867BAAC-41B9-4613-B41D-8C69962E7D04}" type="pres">
      <dgm:prSet presAssocID="{A9DFD322-2DCC-45BC-B033-817469CE1AE1}" presName="centerShape" presStyleLbl="vennNode1" presStyleIdx="0" presStyleCnt="8" custScaleX="164898" custScaleY="158364" custLinFactNeighborX="-4670" custLinFactNeighborY="-3016"/>
      <dgm:spPr/>
      <dgm:t>
        <a:bodyPr/>
        <a:lstStyle/>
        <a:p>
          <a:endParaRPr lang="ru-RU"/>
        </a:p>
      </dgm:t>
    </dgm:pt>
    <dgm:pt modelId="{DB8B689A-FAD9-4C60-BE23-2D6781806ADD}" type="pres">
      <dgm:prSet presAssocID="{09E86D40-BC1E-41E5-BF2D-7DAEB413287F}" presName="node" presStyleLbl="vennNode1" presStyleIdx="1" presStyleCnt="8" custScaleX="88848" custScaleY="91856" custRadScaleRad="115743" custRadScaleInc="42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53F88-9BE9-4225-B24F-A97ED1FE5A28}" type="pres">
      <dgm:prSet presAssocID="{F6CDE7CD-F8F2-4746-9E63-ED0C1DA2FD19}" presName="node" presStyleLbl="vennNode1" presStyleIdx="2" presStyleCnt="8" custScaleX="87037" custScaleY="85262" custRadScaleRad="121099" custRadScaleInc="41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C6DCF9-B87C-450E-8648-AB03C6A50A68}" type="pres">
      <dgm:prSet presAssocID="{070E1C7F-6475-44DF-8059-100ECD6B4B70}" presName="node" presStyleLbl="vennNode1" presStyleIdx="3" presStyleCnt="8" custScaleX="89992" custScaleY="88558" custRadScaleRad="107884" custRadScaleInc="-33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79B17D-9C51-41D6-8DE5-F74E033E3712}" type="pres">
      <dgm:prSet presAssocID="{5CF515A5-F57B-4A5C-8A7C-4F6CCF397E35}" presName="node" presStyleLbl="vennNode1" presStyleIdx="4" presStyleCnt="8" custScaleX="91174" custScaleY="86222" custRadScaleRad="100690" custRadScaleInc="6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04AC15-BA2B-4BA9-A2A1-A362414DE117}" type="pres">
      <dgm:prSet presAssocID="{6F75C920-3D5B-4129-AD33-AC41AEB7D01D}" presName="node" presStyleLbl="vennNode1" presStyleIdx="5" presStyleCnt="8" custScaleX="86118" custScaleY="80095" custRadScaleRad="103556" custRadScaleInc="-21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C27F39-5F04-460D-BB7B-9756759C1110}" type="pres">
      <dgm:prSet presAssocID="{FB19F0A7-B4EF-4F17-9390-2BE101B415B1}" presName="node" presStyleLbl="vennNode1" presStyleIdx="6" presStyleCnt="8" custScaleX="88965" custScaleY="87897" custRadScaleRad="103605" custRadScaleInc="-265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BBDD79-C962-4665-AAD3-B932F7D46A97}" type="pres">
      <dgm:prSet presAssocID="{D7ECF8E5-990A-403D-AE59-E0FD70168480}" presName="node" presStyleLbl="vennNode1" presStyleIdx="7" presStyleCnt="8" custScaleX="98872" custScaleY="85512" custRadScaleRad="116144" custRadScaleInc="79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6809B1-3A13-46CF-9C91-298FB14CE7E5}" type="presOf" srcId="{6F75C920-3D5B-4129-AD33-AC41AEB7D01D}" destId="{F004AC15-BA2B-4BA9-A2A1-A362414DE117}" srcOrd="0" destOrd="0" presId="urn:microsoft.com/office/officeart/2005/8/layout/radial3"/>
    <dgm:cxn modelId="{54A2E159-445F-4A28-9D6D-70B92CA655E8}" srcId="{A9DFD322-2DCC-45BC-B033-817469CE1AE1}" destId="{6F75C920-3D5B-4129-AD33-AC41AEB7D01D}" srcOrd="4" destOrd="0" parTransId="{D041EA4A-7E32-440A-920B-AED7373A4036}" sibTransId="{0C1759FA-FB04-4318-B482-E4A30CB8C4DE}"/>
    <dgm:cxn modelId="{43F42F2D-981F-4EAB-B0D8-C1000D667941}" type="presOf" srcId="{070E1C7F-6475-44DF-8059-100ECD6B4B70}" destId="{67C6DCF9-B87C-450E-8648-AB03C6A50A68}" srcOrd="0" destOrd="0" presId="urn:microsoft.com/office/officeart/2005/8/layout/radial3"/>
    <dgm:cxn modelId="{8E18D231-DE14-4BE0-8709-8FFF5E8FD213}" type="presOf" srcId="{FB19F0A7-B4EF-4F17-9390-2BE101B415B1}" destId="{C0C27F39-5F04-460D-BB7B-9756759C1110}" srcOrd="0" destOrd="0" presId="urn:microsoft.com/office/officeart/2005/8/layout/radial3"/>
    <dgm:cxn modelId="{49CFEBC3-25B9-4AD5-B494-2F9075B7A27E}" type="presOf" srcId="{91A44156-E904-4727-9848-BD69A9CD455A}" destId="{E612E57E-88D3-46DB-8EF7-713FC7B453EF}" srcOrd="0" destOrd="0" presId="urn:microsoft.com/office/officeart/2005/8/layout/radial3"/>
    <dgm:cxn modelId="{120114ED-D8B9-41FE-8C6F-B228259B76C0}" srcId="{A9DFD322-2DCC-45BC-B033-817469CE1AE1}" destId="{FB19F0A7-B4EF-4F17-9390-2BE101B415B1}" srcOrd="5" destOrd="0" parTransId="{1F431996-EC4D-4947-9BFC-FB50CE04E5BC}" sibTransId="{4439D49E-1305-44D3-A1E3-C8C7D3316617}"/>
    <dgm:cxn modelId="{F3D50B8B-DD1B-4A6D-8334-FEF4F7788520}" srcId="{A9DFD322-2DCC-45BC-B033-817469CE1AE1}" destId="{070E1C7F-6475-44DF-8059-100ECD6B4B70}" srcOrd="2" destOrd="0" parTransId="{51616B2F-9AFC-46BB-A5CD-010193BB720B}" sibTransId="{883626BA-FC90-486C-B6DA-1384AFF6FD49}"/>
    <dgm:cxn modelId="{2FFC4F3A-C7E5-4FA6-A24F-52B564F78167}" srcId="{A9DFD322-2DCC-45BC-B033-817469CE1AE1}" destId="{09E86D40-BC1E-41E5-BF2D-7DAEB413287F}" srcOrd="0" destOrd="0" parTransId="{0C2AE5C1-0A7F-4675-90E4-C12945B56196}" sibTransId="{C7911B41-6A9A-42E7-B660-CD354C390231}"/>
    <dgm:cxn modelId="{D89F98FB-73B0-463C-BA83-D101D7E8288C}" srcId="{A9DFD322-2DCC-45BC-B033-817469CE1AE1}" destId="{5CF515A5-F57B-4A5C-8A7C-4F6CCF397E35}" srcOrd="3" destOrd="0" parTransId="{1B6F7998-9AE8-47E2-81A0-A0510190A5B1}" sibTransId="{7095339D-161F-412E-95A8-EAE4391729BE}"/>
    <dgm:cxn modelId="{6AE3AAA9-3F27-4023-81B4-E487D290DC9D}" srcId="{91A44156-E904-4727-9848-BD69A9CD455A}" destId="{A9DFD322-2DCC-45BC-B033-817469CE1AE1}" srcOrd="0" destOrd="0" parTransId="{C1101FCF-87D7-4226-AF25-EC0DABD57B60}" sibTransId="{31EACF54-34D4-44D4-A026-17067768AB04}"/>
    <dgm:cxn modelId="{0EE7D496-68D5-4607-8202-508D13484C28}" type="presOf" srcId="{09E86D40-BC1E-41E5-BF2D-7DAEB413287F}" destId="{DB8B689A-FAD9-4C60-BE23-2D6781806ADD}" srcOrd="0" destOrd="0" presId="urn:microsoft.com/office/officeart/2005/8/layout/radial3"/>
    <dgm:cxn modelId="{67438EAF-4F81-4B9A-B795-392485C38A95}" type="presOf" srcId="{F6CDE7CD-F8F2-4746-9E63-ED0C1DA2FD19}" destId="{12553F88-9BE9-4225-B24F-A97ED1FE5A28}" srcOrd="0" destOrd="0" presId="urn:microsoft.com/office/officeart/2005/8/layout/radial3"/>
    <dgm:cxn modelId="{CC984EDD-E063-4820-BC9E-0BC43B669E24}" srcId="{A9DFD322-2DCC-45BC-B033-817469CE1AE1}" destId="{F6CDE7CD-F8F2-4746-9E63-ED0C1DA2FD19}" srcOrd="1" destOrd="0" parTransId="{3A26CFF3-3FCE-4D75-96B0-5458B7C0FED0}" sibTransId="{FE53BDC7-092B-4A7B-964B-F8B2C4EE60D0}"/>
    <dgm:cxn modelId="{492D3397-96A6-4360-8034-77F0D71FA279}" type="presOf" srcId="{A9DFD322-2DCC-45BC-B033-817469CE1AE1}" destId="{7867BAAC-41B9-4613-B41D-8C69962E7D04}" srcOrd="0" destOrd="0" presId="urn:microsoft.com/office/officeart/2005/8/layout/radial3"/>
    <dgm:cxn modelId="{B0F58328-A867-49D0-A844-7B668C541C87}" srcId="{A9DFD322-2DCC-45BC-B033-817469CE1AE1}" destId="{D7ECF8E5-990A-403D-AE59-E0FD70168480}" srcOrd="6" destOrd="0" parTransId="{8D98FE98-93C4-41F0-AC28-B2C2AB3BC5CF}" sibTransId="{653B9628-3BF2-46BE-B2DE-395FC8A1100B}"/>
    <dgm:cxn modelId="{BC4AA61F-3247-4EB8-9547-C61C9BD4E206}" type="presOf" srcId="{D7ECF8E5-990A-403D-AE59-E0FD70168480}" destId="{72BBDD79-C962-4665-AAD3-B932F7D46A97}" srcOrd="0" destOrd="0" presId="urn:microsoft.com/office/officeart/2005/8/layout/radial3"/>
    <dgm:cxn modelId="{1F8C9092-5A2E-4D1E-8812-3D5CA088A8A8}" type="presOf" srcId="{5CF515A5-F57B-4A5C-8A7C-4F6CCF397E35}" destId="{0779B17D-9C51-41D6-8DE5-F74E033E3712}" srcOrd="0" destOrd="0" presId="urn:microsoft.com/office/officeart/2005/8/layout/radial3"/>
    <dgm:cxn modelId="{FCA43DA9-8F97-4A11-A630-D06DCD59D4CA}" type="presParOf" srcId="{E612E57E-88D3-46DB-8EF7-713FC7B453EF}" destId="{7D411B8A-B80A-4F44-8020-339348A7CE8A}" srcOrd="0" destOrd="0" presId="urn:microsoft.com/office/officeart/2005/8/layout/radial3"/>
    <dgm:cxn modelId="{A65A087B-7F4B-4E1F-8C40-F24A7ADC87AA}" type="presParOf" srcId="{7D411B8A-B80A-4F44-8020-339348A7CE8A}" destId="{7867BAAC-41B9-4613-B41D-8C69962E7D04}" srcOrd="0" destOrd="0" presId="urn:microsoft.com/office/officeart/2005/8/layout/radial3"/>
    <dgm:cxn modelId="{B3AB21DE-F3EE-43FC-83DF-E68C49A65645}" type="presParOf" srcId="{7D411B8A-B80A-4F44-8020-339348A7CE8A}" destId="{DB8B689A-FAD9-4C60-BE23-2D6781806ADD}" srcOrd="1" destOrd="0" presId="urn:microsoft.com/office/officeart/2005/8/layout/radial3"/>
    <dgm:cxn modelId="{36BBD56E-7ABD-40E9-9AC5-9DF56C762BBE}" type="presParOf" srcId="{7D411B8A-B80A-4F44-8020-339348A7CE8A}" destId="{12553F88-9BE9-4225-B24F-A97ED1FE5A28}" srcOrd="2" destOrd="0" presId="urn:microsoft.com/office/officeart/2005/8/layout/radial3"/>
    <dgm:cxn modelId="{6DC7A377-DD6D-4F87-BE17-9C3B1731FF0B}" type="presParOf" srcId="{7D411B8A-B80A-4F44-8020-339348A7CE8A}" destId="{67C6DCF9-B87C-450E-8648-AB03C6A50A68}" srcOrd="3" destOrd="0" presId="urn:microsoft.com/office/officeart/2005/8/layout/radial3"/>
    <dgm:cxn modelId="{F8DB0489-9318-493B-BA33-DF302727982F}" type="presParOf" srcId="{7D411B8A-B80A-4F44-8020-339348A7CE8A}" destId="{0779B17D-9C51-41D6-8DE5-F74E033E3712}" srcOrd="4" destOrd="0" presId="urn:microsoft.com/office/officeart/2005/8/layout/radial3"/>
    <dgm:cxn modelId="{871F9AFC-1EB8-44B4-BC2F-4474CC4ADB6F}" type="presParOf" srcId="{7D411B8A-B80A-4F44-8020-339348A7CE8A}" destId="{F004AC15-BA2B-4BA9-A2A1-A362414DE117}" srcOrd="5" destOrd="0" presId="urn:microsoft.com/office/officeart/2005/8/layout/radial3"/>
    <dgm:cxn modelId="{6B3E7726-12BD-466B-8DDA-F980A375C47E}" type="presParOf" srcId="{7D411B8A-B80A-4F44-8020-339348A7CE8A}" destId="{C0C27F39-5F04-460D-BB7B-9756759C1110}" srcOrd="6" destOrd="0" presId="urn:microsoft.com/office/officeart/2005/8/layout/radial3"/>
    <dgm:cxn modelId="{21CE7A51-EA54-4D0D-BCE5-72DA3944FB6F}" type="presParOf" srcId="{7D411B8A-B80A-4F44-8020-339348A7CE8A}" destId="{72BBDD79-C962-4665-AAD3-B932F7D46A97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44CBC6-74A0-4119-B2A3-F58A616E9B9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FADE48-7570-4320-8B14-F32E8B45820C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b="1" i="0" dirty="0" smtClean="0">
              <a:solidFill>
                <a:srgbClr val="333300"/>
              </a:solidFill>
            </a:rPr>
            <a:t>Проявляйте к ребенку заботу и ласку</a:t>
          </a:r>
          <a:r>
            <a:rPr lang="ru-RU" sz="1200" b="0" i="0" dirty="0" smtClean="0">
              <a:solidFill>
                <a:srgbClr val="333300"/>
              </a:solidFill>
            </a:rPr>
            <a:t>, старайтесь открыто обсуждать причины поведения ,но при этом не допускайте в речи осуждающих фраз и не обвиняйте его в совершении чего-либо предосудительного</a:t>
          </a:r>
          <a:endParaRPr lang="ru-RU" sz="1200" dirty="0">
            <a:solidFill>
              <a:srgbClr val="333300"/>
            </a:solidFill>
          </a:endParaRPr>
        </a:p>
      </dgm:t>
    </dgm:pt>
    <dgm:pt modelId="{2E1E0A4A-ED00-48BB-8BC5-6C281AE65087}" type="parTrans" cxnId="{595306E9-3CC1-4BD2-A6C0-51191A62EABB}">
      <dgm:prSet/>
      <dgm:spPr/>
      <dgm:t>
        <a:bodyPr/>
        <a:lstStyle/>
        <a:p>
          <a:endParaRPr lang="ru-RU"/>
        </a:p>
      </dgm:t>
    </dgm:pt>
    <dgm:pt modelId="{AC7F6EE2-8602-4BFF-B658-64FA0BF31AF8}" type="sibTrans" cxnId="{595306E9-3CC1-4BD2-A6C0-51191A62EABB}">
      <dgm:prSet/>
      <dgm:spPr>
        <a:solidFill>
          <a:schemeClr val="accent6">
            <a:lumMod val="75000"/>
          </a:schemeClr>
        </a:solidFill>
        <a:ln w="19050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074F2B8A-A5CB-49C0-93C3-FD771A898F95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solidFill>
                <a:srgbClr val="333300"/>
              </a:solidFill>
            </a:rPr>
            <a:t>Пересмотрите стиль вашего общения и воспитания. Сделайте выбор в пользу демократического стиля воспитания.</a:t>
          </a:r>
          <a:r>
            <a:rPr lang="ru-RU" sz="1200" b="1" dirty="0" smtClean="0">
              <a:solidFill>
                <a:srgbClr val="333300"/>
              </a:solidFill>
            </a:rPr>
            <a:t> Установите правила и границы для ребенка и гармоничную систему поощрений и наказаний</a:t>
          </a:r>
          <a:r>
            <a:rPr lang="ru-RU" sz="1200" dirty="0" smtClean="0">
              <a:solidFill>
                <a:srgbClr val="333300"/>
              </a:solidFill>
            </a:rPr>
            <a:t>. В семье существуют определенные правила, которые неукоснительно соблюдаются всеми членами семьи. </a:t>
          </a:r>
          <a:endParaRPr lang="ru-RU" sz="1200" dirty="0">
            <a:solidFill>
              <a:srgbClr val="333300"/>
            </a:solidFill>
          </a:endParaRPr>
        </a:p>
      </dgm:t>
    </dgm:pt>
    <dgm:pt modelId="{DF30B0AB-19A6-436E-A5E5-B3BE05B86C20}" type="parTrans" cxnId="{1298ACF7-DA07-4F84-ABD0-80D5E55F3266}">
      <dgm:prSet/>
      <dgm:spPr/>
      <dgm:t>
        <a:bodyPr/>
        <a:lstStyle/>
        <a:p>
          <a:endParaRPr lang="ru-RU"/>
        </a:p>
      </dgm:t>
    </dgm:pt>
    <dgm:pt modelId="{7A34D8F9-17DA-4038-8B05-B217C8E3D195}" type="sibTrans" cxnId="{1298ACF7-DA07-4F84-ABD0-80D5E55F3266}">
      <dgm:prSet/>
      <dgm:spPr/>
      <dgm:t>
        <a:bodyPr/>
        <a:lstStyle/>
        <a:p>
          <a:endParaRPr lang="ru-RU"/>
        </a:p>
      </dgm:t>
    </dgm:pt>
    <dgm:pt modelId="{5564A0EE-7986-4843-B27D-048C40F3CB37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b="0" i="0" dirty="0" smtClean="0">
              <a:solidFill>
                <a:srgbClr val="333300"/>
              </a:solidFill>
            </a:rPr>
            <a:t>Ненадолго </a:t>
          </a:r>
          <a:r>
            <a:rPr lang="ru-RU" sz="1200" b="1" i="0" dirty="0" smtClean="0">
              <a:solidFill>
                <a:srgbClr val="333300"/>
              </a:solidFill>
            </a:rPr>
            <a:t>измените информационную среду несовершеннолетнего</a:t>
          </a:r>
          <a:r>
            <a:rPr lang="ru-RU" sz="1200" b="0" i="0" dirty="0" smtClean="0">
              <a:solidFill>
                <a:srgbClr val="333300"/>
              </a:solidFill>
            </a:rPr>
            <a:t>, обеспечьте совместный досуг в течение нескольких дней (например, без предупреждения отправьтесь  в гости, в другой населенный пункт, на дачу, в горы или на море), внезапная пропажа ребенка из поля зрения лица, вовлекающего в деструкцию, часто влечет прекращение дальнейшего «сотрудничества»</a:t>
          </a:r>
          <a:endParaRPr lang="ru-RU" sz="1200" dirty="0">
            <a:solidFill>
              <a:srgbClr val="333300"/>
            </a:solidFill>
          </a:endParaRPr>
        </a:p>
      </dgm:t>
    </dgm:pt>
    <dgm:pt modelId="{A77265A5-E53F-4E41-8948-1F22D2F16DC1}" type="parTrans" cxnId="{EE124765-981E-491D-99A1-994E6505A625}">
      <dgm:prSet/>
      <dgm:spPr/>
      <dgm:t>
        <a:bodyPr/>
        <a:lstStyle/>
        <a:p>
          <a:endParaRPr lang="ru-RU"/>
        </a:p>
      </dgm:t>
    </dgm:pt>
    <dgm:pt modelId="{03F9EE4E-A52E-45A1-8C3D-C1ED3E6FCE8C}" type="sibTrans" cxnId="{EE124765-981E-491D-99A1-994E6505A625}">
      <dgm:prSet/>
      <dgm:spPr/>
      <dgm:t>
        <a:bodyPr/>
        <a:lstStyle/>
        <a:p>
          <a:endParaRPr lang="ru-RU"/>
        </a:p>
      </dgm:t>
    </dgm:pt>
    <dgm:pt modelId="{3040EE0B-E2B1-4D77-8CCF-D7CBD8005117}" type="pres">
      <dgm:prSet presAssocID="{3344CBC6-74A0-4119-B2A3-F58A616E9B9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D8F5E0D-3EAB-42E3-8801-36CA0D3D0E3C}" type="pres">
      <dgm:prSet presAssocID="{3344CBC6-74A0-4119-B2A3-F58A616E9B97}" presName="Name1" presStyleCnt="0"/>
      <dgm:spPr/>
    </dgm:pt>
    <dgm:pt modelId="{65DBE767-E56C-48B4-A2FA-89471F93147C}" type="pres">
      <dgm:prSet presAssocID="{3344CBC6-74A0-4119-B2A3-F58A616E9B97}" presName="cycle" presStyleCnt="0"/>
      <dgm:spPr/>
    </dgm:pt>
    <dgm:pt modelId="{17418DE7-1B2F-4EFC-B344-7E2AA80C55B1}" type="pres">
      <dgm:prSet presAssocID="{3344CBC6-74A0-4119-B2A3-F58A616E9B97}" presName="srcNode" presStyleLbl="node1" presStyleIdx="0" presStyleCnt="3"/>
      <dgm:spPr/>
    </dgm:pt>
    <dgm:pt modelId="{FE1A21BA-5697-485C-A2DD-DC45C0DA659D}" type="pres">
      <dgm:prSet presAssocID="{3344CBC6-74A0-4119-B2A3-F58A616E9B97}" presName="conn" presStyleLbl="parChTrans1D2" presStyleIdx="0" presStyleCnt="1"/>
      <dgm:spPr/>
      <dgm:t>
        <a:bodyPr/>
        <a:lstStyle/>
        <a:p>
          <a:endParaRPr lang="ru-RU"/>
        </a:p>
      </dgm:t>
    </dgm:pt>
    <dgm:pt modelId="{ACC0C095-1800-4DC0-B1F5-D61C76C6E5BA}" type="pres">
      <dgm:prSet presAssocID="{3344CBC6-74A0-4119-B2A3-F58A616E9B97}" presName="extraNode" presStyleLbl="node1" presStyleIdx="0" presStyleCnt="3"/>
      <dgm:spPr/>
    </dgm:pt>
    <dgm:pt modelId="{BDF720D7-5C1A-4F5B-9B3C-AB35E148E7FD}" type="pres">
      <dgm:prSet presAssocID="{3344CBC6-74A0-4119-B2A3-F58A616E9B97}" presName="dstNode" presStyleLbl="node1" presStyleIdx="0" presStyleCnt="3"/>
      <dgm:spPr/>
    </dgm:pt>
    <dgm:pt modelId="{C43299FA-47C5-4F30-873D-791C512BC1D0}" type="pres">
      <dgm:prSet presAssocID="{F1FADE48-7570-4320-8B14-F32E8B45820C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8365C-2794-4763-A042-F3820C45C5DB}" type="pres">
      <dgm:prSet presAssocID="{F1FADE48-7570-4320-8B14-F32E8B45820C}" presName="accent_1" presStyleCnt="0"/>
      <dgm:spPr/>
    </dgm:pt>
    <dgm:pt modelId="{ACB9A5C3-0078-4B65-9B43-6CF548037AC8}" type="pres">
      <dgm:prSet presAssocID="{F1FADE48-7570-4320-8B14-F32E8B45820C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D2659EF-040D-4251-A1A8-F4A6B228E684}" type="pres">
      <dgm:prSet presAssocID="{074F2B8A-A5CB-49C0-93C3-FD771A898F9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44863-1FD4-4C43-BCEE-82E3B8ABFCD9}" type="pres">
      <dgm:prSet presAssocID="{074F2B8A-A5CB-49C0-93C3-FD771A898F95}" presName="accent_2" presStyleCnt="0"/>
      <dgm:spPr/>
    </dgm:pt>
    <dgm:pt modelId="{1F8588E6-3ADB-4F3E-B465-D746B6307626}" type="pres">
      <dgm:prSet presAssocID="{074F2B8A-A5CB-49C0-93C3-FD771A898F95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  <a:ln w="28575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E17B1EF3-EB10-45E2-9E88-D05E9A5474DB}" type="pres">
      <dgm:prSet presAssocID="{5564A0EE-7986-4843-B27D-048C40F3CB3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6F790-AAD7-46B8-8E77-F9822304C1A1}" type="pres">
      <dgm:prSet presAssocID="{5564A0EE-7986-4843-B27D-048C40F3CB37}" presName="accent_3" presStyleCnt="0"/>
      <dgm:spPr/>
    </dgm:pt>
    <dgm:pt modelId="{312124D1-E0EB-4BDA-98B7-AA3BE7D74FFA}" type="pres">
      <dgm:prSet presAssocID="{5564A0EE-7986-4843-B27D-048C40F3CB37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  <a:ln w="28575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43BD7314-8518-4F3E-8D67-E8D56E64DA83}" type="presOf" srcId="{AC7F6EE2-8602-4BFF-B658-64FA0BF31AF8}" destId="{FE1A21BA-5697-485C-A2DD-DC45C0DA659D}" srcOrd="0" destOrd="0" presId="urn:microsoft.com/office/officeart/2008/layout/VerticalCurvedList"/>
    <dgm:cxn modelId="{B601CA67-ECA9-49C7-9827-4FC5364DBE29}" type="presOf" srcId="{074F2B8A-A5CB-49C0-93C3-FD771A898F95}" destId="{1D2659EF-040D-4251-A1A8-F4A6B228E684}" srcOrd="0" destOrd="0" presId="urn:microsoft.com/office/officeart/2008/layout/VerticalCurvedList"/>
    <dgm:cxn modelId="{7E1AE6AC-ED03-48E9-A339-A6390291A9F2}" type="presOf" srcId="{3344CBC6-74A0-4119-B2A3-F58A616E9B97}" destId="{3040EE0B-E2B1-4D77-8CCF-D7CBD8005117}" srcOrd="0" destOrd="0" presId="urn:microsoft.com/office/officeart/2008/layout/VerticalCurvedList"/>
    <dgm:cxn modelId="{595306E9-3CC1-4BD2-A6C0-51191A62EABB}" srcId="{3344CBC6-74A0-4119-B2A3-F58A616E9B97}" destId="{F1FADE48-7570-4320-8B14-F32E8B45820C}" srcOrd="0" destOrd="0" parTransId="{2E1E0A4A-ED00-48BB-8BC5-6C281AE65087}" sibTransId="{AC7F6EE2-8602-4BFF-B658-64FA0BF31AF8}"/>
    <dgm:cxn modelId="{18681A90-BDD4-4ECF-A70E-3792D38C260F}" type="presOf" srcId="{5564A0EE-7986-4843-B27D-048C40F3CB37}" destId="{E17B1EF3-EB10-45E2-9E88-D05E9A5474DB}" srcOrd="0" destOrd="0" presId="urn:microsoft.com/office/officeart/2008/layout/VerticalCurvedList"/>
    <dgm:cxn modelId="{EE124765-981E-491D-99A1-994E6505A625}" srcId="{3344CBC6-74A0-4119-B2A3-F58A616E9B97}" destId="{5564A0EE-7986-4843-B27D-048C40F3CB37}" srcOrd="2" destOrd="0" parTransId="{A77265A5-E53F-4E41-8948-1F22D2F16DC1}" sibTransId="{03F9EE4E-A52E-45A1-8C3D-C1ED3E6FCE8C}"/>
    <dgm:cxn modelId="{1298ACF7-DA07-4F84-ABD0-80D5E55F3266}" srcId="{3344CBC6-74A0-4119-B2A3-F58A616E9B97}" destId="{074F2B8A-A5CB-49C0-93C3-FD771A898F95}" srcOrd="1" destOrd="0" parTransId="{DF30B0AB-19A6-436E-A5E5-B3BE05B86C20}" sibTransId="{7A34D8F9-17DA-4038-8B05-B217C8E3D195}"/>
    <dgm:cxn modelId="{F806E55D-8A81-496F-ADA8-C204050471B1}" type="presOf" srcId="{F1FADE48-7570-4320-8B14-F32E8B45820C}" destId="{C43299FA-47C5-4F30-873D-791C512BC1D0}" srcOrd="0" destOrd="0" presId="urn:microsoft.com/office/officeart/2008/layout/VerticalCurvedList"/>
    <dgm:cxn modelId="{47A2AF07-950A-455C-B7D0-A1F4125FE38E}" type="presParOf" srcId="{3040EE0B-E2B1-4D77-8CCF-D7CBD8005117}" destId="{5D8F5E0D-3EAB-42E3-8801-36CA0D3D0E3C}" srcOrd="0" destOrd="0" presId="urn:microsoft.com/office/officeart/2008/layout/VerticalCurvedList"/>
    <dgm:cxn modelId="{A1ADDC79-A38D-4312-A89B-F6D620CB88FD}" type="presParOf" srcId="{5D8F5E0D-3EAB-42E3-8801-36CA0D3D0E3C}" destId="{65DBE767-E56C-48B4-A2FA-89471F93147C}" srcOrd="0" destOrd="0" presId="urn:microsoft.com/office/officeart/2008/layout/VerticalCurvedList"/>
    <dgm:cxn modelId="{A41A7985-B9CF-4DAA-9F6D-AD0D2D65A9EE}" type="presParOf" srcId="{65DBE767-E56C-48B4-A2FA-89471F93147C}" destId="{17418DE7-1B2F-4EFC-B344-7E2AA80C55B1}" srcOrd="0" destOrd="0" presId="urn:microsoft.com/office/officeart/2008/layout/VerticalCurvedList"/>
    <dgm:cxn modelId="{AE7B96DD-0B8A-4F8B-B9ED-B1CFF4E8FE27}" type="presParOf" srcId="{65DBE767-E56C-48B4-A2FA-89471F93147C}" destId="{FE1A21BA-5697-485C-A2DD-DC45C0DA659D}" srcOrd="1" destOrd="0" presId="urn:microsoft.com/office/officeart/2008/layout/VerticalCurvedList"/>
    <dgm:cxn modelId="{1C81EA80-46AA-46FF-A500-0454F9FE0D59}" type="presParOf" srcId="{65DBE767-E56C-48B4-A2FA-89471F93147C}" destId="{ACC0C095-1800-4DC0-B1F5-D61C76C6E5BA}" srcOrd="2" destOrd="0" presId="urn:microsoft.com/office/officeart/2008/layout/VerticalCurvedList"/>
    <dgm:cxn modelId="{C15F1E4D-EEEB-400B-BB0A-93CC54D5DDF8}" type="presParOf" srcId="{65DBE767-E56C-48B4-A2FA-89471F93147C}" destId="{BDF720D7-5C1A-4F5B-9B3C-AB35E148E7FD}" srcOrd="3" destOrd="0" presId="urn:microsoft.com/office/officeart/2008/layout/VerticalCurvedList"/>
    <dgm:cxn modelId="{01326E10-ACD5-4C30-8C78-935892504A61}" type="presParOf" srcId="{5D8F5E0D-3EAB-42E3-8801-36CA0D3D0E3C}" destId="{C43299FA-47C5-4F30-873D-791C512BC1D0}" srcOrd="1" destOrd="0" presId="urn:microsoft.com/office/officeart/2008/layout/VerticalCurvedList"/>
    <dgm:cxn modelId="{07D9923C-212D-486C-946C-99C15714BC5D}" type="presParOf" srcId="{5D8F5E0D-3EAB-42E3-8801-36CA0D3D0E3C}" destId="{8A58365C-2794-4763-A042-F3820C45C5DB}" srcOrd="2" destOrd="0" presId="urn:microsoft.com/office/officeart/2008/layout/VerticalCurvedList"/>
    <dgm:cxn modelId="{88A594A6-A630-4C3E-98E1-7A6CAC5E0608}" type="presParOf" srcId="{8A58365C-2794-4763-A042-F3820C45C5DB}" destId="{ACB9A5C3-0078-4B65-9B43-6CF548037AC8}" srcOrd="0" destOrd="0" presId="urn:microsoft.com/office/officeart/2008/layout/VerticalCurvedList"/>
    <dgm:cxn modelId="{D027B20F-2F9E-440D-982A-9C0033E10E6C}" type="presParOf" srcId="{5D8F5E0D-3EAB-42E3-8801-36CA0D3D0E3C}" destId="{1D2659EF-040D-4251-A1A8-F4A6B228E684}" srcOrd="3" destOrd="0" presId="urn:microsoft.com/office/officeart/2008/layout/VerticalCurvedList"/>
    <dgm:cxn modelId="{8724671A-C122-44D5-8E49-717A16E8B7A1}" type="presParOf" srcId="{5D8F5E0D-3EAB-42E3-8801-36CA0D3D0E3C}" destId="{6E144863-1FD4-4C43-BCEE-82E3B8ABFCD9}" srcOrd="4" destOrd="0" presId="urn:microsoft.com/office/officeart/2008/layout/VerticalCurvedList"/>
    <dgm:cxn modelId="{BDEAEB42-06A5-4BB6-998A-17396EFE8DB9}" type="presParOf" srcId="{6E144863-1FD4-4C43-BCEE-82E3B8ABFCD9}" destId="{1F8588E6-3ADB-4F3E-B465-D746B6307626}" srcOrd="0" destOrd="0" presId="urn:microsoft.com/office/officeart/2008/layout/VerticalCurvedList"/>
    <dgm:cxn modelId="{EEA5E7D7-BDA7-457B-94AA-B1B9E19C1996}" type="presParOf" srcId="{5D8F5E0D-3EAB-42E3-8801-36CA0D3D0E3C}" destId="{E17B1EF3-EB10-45E2-9E88-D05E9A5474DB}" srcOrd="5" destOrd="0" presId="urn:microsoft.com/office/officeart/2008/layout/VerticalCurvedList"/>
    <dgm:cxn modelId="{A4390904-3C5C-4FD3-B0EA-79331CF75298}" type="presParOf" srcId="{5D8F5E0D-3EAB-42E3-8801-36CA0D3D0E3C}" destId="{6C86F790-AAD7-46B8-8E77-F9822304C1A1}" srcOrd="6" destOrd="0" presId="urn:microsoft.com/office/officeart/2008/layout/VerticalCurvedList"/>
    <dgm:cxn modelId="{322FE8E5-A32A-494E-A955-683B5EDA0C7D}" type="presParOf" srcId="{6C86F790-AAD7-46B8-8E77-F9822304C1A1}" destId="{312124D1-E0EB-4BDA-98B7-AA3BE7D74F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7BAAC-41B9-4613-B41D-8C69962E7D04}">
      <dsp:nvSpPr>
        <dsp:cNvPr id="0" name=""/>
        <dsp:cNvSpPr/>
      </dsp:nvSpPr>
      <dsp:spPr>
        <a:xfrm>
          <a:off x="7478" y="295712"/>
          <a:ext cx="5187734" cy="4982173"/>
        </a:xfrm>
        <a:prstGeom prst="ellipse">
          <a:avLst/>
        </a:prstGeom>
        <a:noFill/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767204" y="1025334"/>
        <a:ext cx="3668282" cy="3522929"/>
      </dsp:txXfrm>
    </dsp:sp>
    <dsp:sp modelId="{DB8B689A-FAD9-4C60-BE23-2D6781806ADD}">
      <dsp:nvSpPr>
        <dsp:cNvPr id="0" name=""/>
        <dsp:cNvSpPr/>
      </dsp:nvSpPr>
      <dsp:spPr>
        <a:xfrm>
          <a:off x="2985322" y="0"/>
          <a:ext cx="1397590" cy="1444906"/>
        </a:xfrm>
        <a:prstGeom prst="ellipse">
          <a:avLst/>
        </a:prstGeom>
        <a:solidFill>
          <a:schemeClr val="accent6">
            <a:lumMod val="40000"/>
            <a:lumOff val="60000"/>
            <a:alpha val="88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solidFill>
                <a:srgbClr val="333300"/>
              </a:solidFill>
            </a:rPr>
            <a:t>Причинение физического ущерба другим людям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0" i="0" kern="1200" dirty="0" smtClean="0">
              <a:solidFill>
                <a:srgbClr val="333300"/>
              </a:solidFill>
            </a:rPr>
            <a:t>(побои, драки, регулярные и/или массовые убийство)</a:t>
          </a:r>
          <a:endParaRPr lang="ru-RU" sz="700" kern="1200" dirty="0">
            <a:solidFill>
              <a:srgbClr val="333300"/>
            </a:solidFill>
          </a:endParaRPr>
        </a:p>
      </dsp:txBody>
      <dsp:txXfrm>
        <a:off x="3189994" y="211602"/>
        <a:ext cx="988246" cy="1021702"/>
      </dsp:txXfrm>
    </dsp:sp>
    <dsp:sp modelId="{12553F88-9BE9-4225-B24F-A97ED1FE5A28}">
      <dsp:nvSpPr>
        <dsp:cNvPr id="0" name=""/>
        <dsp:cNvSpPr/>
      </dsp:nvSpPr>
      <dsp:spPr>
        <a:xfrm>
          <a:off x="4105724" y="765838"/>
          <a:ext cx="1369103" cy="1341182"/>
        </a:xfrm>
        <a:prstGeom prst="ellipse">
          <a:avLst/>
        </a:prstGeom>
        <a:solidFill>
          <a:schemeClr val="accent6">
            <a:lumMod val="40000"/>
            <a:lumOff val="60000"/>
            <a:alpha val="88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i="0" kern="1200" dirty="0" smtClean="0">
              <a:solidFill>
                <a:srgbClr val="333300"/>
              </a:solidFill>
            </a:rPr>
            <a:t>Моральное унижение других людей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 smtClean="0">
              <a:solidFill>
                <a:srgbClr val="333300"/>
              </a:solidFill>
            </a:rPr>
            <a:t>(</a:t>
          </a:r>
          <a:r>
            <a:rPr lang="ru-RU" sz="700" b="0" i="0" kern="1200" dirty="0" smtClean="0">
              <a:solidFill>
                <a:srgbClr val="333300"/>
              </a:solidFill>
            </a:rPr>
            <a:t>провоцирование конфликтов, участие в травле (</a:t>
          </a:r>
          <a:r>
            <a:rPr lang="ru-RU" sz="700" b="0" i="0" kern="1200" dirty="0" err="1" smtClean="0">
              <a:solidFill>
                <a:srgbClr val="333300"/>
              </a:solidFill>
            </a:rPr>
            <a:t>буллинге</a:t>
          </a:r>
          <a:r>
            <a:rPr lang="ru-RU" sz="700" b="0" i="0" kern="1200" dirty="0" smtClean="0">
              <a:solidFill>
                <a:srgbClr val="333300"/>
              </a:solidFill>
            </a:rPr>
            <a:t>))</a:t>
          </a:r>
          <a:endParaRPr lang="ru-RU" sz="700" kern="1200" dirty="0">
            <a:solidFill>
              <a:srgbClr val="333300"/>
            </a:solidFill>
          </a:endParaRPr>
        </a:p>
      </dsp:txBody>
      <dsp:txXfrm>
        <a:off x="4306224" y="962250"/>
        <a:ext cx="968103" cy="948358"/>
      </dsp:txXfrm>
    </dsp:sp>
    <dsp:sp modelId="{67C6DCF9-B87C-450E-8648-AB03C6A50A68}">
      <dsp:nvSpPr>
        <dsp:cNvPr id="0" name=""/>
        <dsp:cNvSpPr/>
      </dsp:nvSpPr>
      <dsp:spPr>
        <a:xfrm>
          <a:off x="4178111" y="2048792"/>
          <a:ext cx="1415586" cy="1393029"/>
        </a:xfrm>
        <a:prstGeom prst="ellipse">
          <a:avLst/>
        </a:prstGeom>
        <a:solidFill>
          <a:schemeClr val="accent6">
            <a:lumMod val="40000"/>
            <a:lumOff val="60000"/>
            <a:alpha val="88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solidFill>
                <a:srgbClr val="333300"/>
              </a:solidFill>
            </a:rPr>
            <a:t>Жестокость к животным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0" i="0" kern="1200" dirty="0" smtClean="0">
              <a:solidFill>
                <a:srgbClr val="333300"/>
              </a:solidFill>
            </a:rPr>
            <a:t>(пытки, умерщвление, издевательства)</a:t>
          </a:r>
          <a:endParaRPr lang="ru-RU" sz="700" kern="1200" dirty="0">
            <a:solidFill>
              <a:srgbClr val="333300"/>
            </a:solidFill>
          </a:endParaRPr>
        </a:p>
      </dsp:txBody>
      <dsp:txXfrm>
        <a:off x="4385419" y="2252796"/>
        <a:ext cx="1000970" cy="985021"/>
      </dsp:txXfrm>
    </dsp:sp>
    <dsp:sp modelId="{0779B17D-9C51-41D6-8DE5-F74E033E3712}">
      <dsp:nvSpPr>
        <dsp:cNvPr id="0" name=""/>
        <dsp:cNvSpPr/>
      </dsp:nvSpPr>
      <dsp:spPr>
        <a:xfrm>
          <a:off x="2861297" y="4141059"/>
          <a:ext cx="1434179" cy="1356283"/>
        </a:xfrm>
        <a:prstGeom prst="ellipse">
          <a:avLst/>
        </a:prstGeom>
        <a:solidFill>
          <a:schemeClr val="accent6">
            <a:lumMod val="40000"/>
            <a:lumOff val="60000"/>
            <a:alpha val="88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solidFill>
                <a:srgbClr val="333300"/>
              </a:solidFill>
            </a:rPr>
            <a:t>Вандализм</a:t>
          </a:r>
          <a:r>
            <a:rPr lang="ru-RU" sz="1200" b="1" i="0" kern="1200" dirty="0" smtClean="0">
              <a:solidFill>
                <a:srgbClr val="333300"/>
              </a:solidFill>
            </a:rPr>
            <a:t>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0" i="0" kern="1200" dirty="0" smtClean="0">
              <a:solidFill>
                <a:srgbClr val="333300"/>
              </a:solidFill>
            </a:rPr>
            <a:t>(порча неодушевленных предметов, разрушение памятников архитектуры, произведений искусства и др.)</a:t>
          </a:r>
          <a:endParaRPr lang="ru-RU" sz="700" kern="1200" dirty="0">
            <a:solidFill>
              <a:srgbClr val="333300"/>
            </a:solidFill>
          </a:endParaRPr>
        </a:p>
      </dsp:txBody>
      <dsp:txXfrm>
        <a:off x="3071328" y="4339682"/>
        <a:ext cx="1014117" cy="959037"/>
      </dsp:txXfrm>
    </dsp:sp>
    <dsp:sp modelId="{F004AC15-BA2B-4BA9-A2A1-A362414DE117}">
      <dsp:nvSpPr>
        <dsp:cNvPr id="0" name=""/>
        <dsp:cNvSpPr/>
      </dsp:nvSpPr>
      <dsp:spPr>
        <a:xfrm>
          <a:off x="1579607" y="4313678"/>
          <a:ext cx="1354647" cy="1259904"/>
        </a:xfrm>
        <a:prstGeom prst="ellipse">
          <a:avLst/>
        </a:prstGeom>
        <a:solidFill>
          <a:schemeClr val="accent6">
            <a:lumMod val="40000"/>
            <a:lumOff val="60000"/>
            <a:alpha val="88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solidFill>
                <a:srgbClr val="333300"/>
              </a:solidFill>
            </a:rPr>
            <a:t>Экоцид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0" i="0" kern="1200" dirty="0" smtClean="0">
              <a:solidFill>
                <a:srgbClr val="333300"/>
              </a:solidFill>
            </a:rPr>
            <a:t>(нанесение вреда объектам природы)</a:t>
          </a:r>
          <a:endParaRPr lang="ru-RU" sz="800" kern="1200" dirty="0">
            <a:solidFill>
              <a:srgbClr val="333300"/>
            </a:solidFill>
          </a:endParaRPr>
        </a:p>
      </dsp:txBody>
      <dsp:txXfrm>
        <a:off x="1777990" y="4498187"/>
        <a:ext cx="957881" cy="890886"/>
      </dsp:txXfrm>
    </dsp:sp>
    <dsp:sp modelId="{C0C27F39-5F04-460D-BB7B-9756759C1110}">
      <dsp:nvSpPr>
        <dsp:cNvPr id="0" name=""/>
        <dsp:cNvSpPr/>
      </dsp:nvSpPr>
      <dsp:spPr>
        <a:xfrm>
          <a:off x="3916403" y="3308289"/>
          <a:ext cx="1399431" cy="1382631"/>
        </a:xfrm>
        <a:prstGeom prst="ellipse">
          <a:avLst/>
        </a:prstGeom>
        <a:solidFill>
          <a:schemeClr val="accent6">
            <a:lumMod val="40000"/>
            <a:lumOff val="60000"/>
            <a:alpha val="88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solidFill>
                <a:srgbClr val="333300"/>
              </a:solidFill>
            </a:rPr>
            <a:t>Сквернословие</a:t>
          </a:r>
          <a:endParaRPr lang="ru-RU" sz="1100" b="1" kern="1200" dirty="0">
            <a:solidFill>
              <a:srgbClr val="333300"/>
            </a:solidFill>
          </a:endParaRPr>
        </a:p>
      </dsp:txBody>
      <dsp:txXfrm>
        <a:off x="4121345" y="3510771"/>
        <a:ext cx="989547" cy="977667"/>
      </dsp:txXfrm>
    </dsp:sp>
    <dsp:sp modelId="{72BBDD79-C962-4665-AAD3-B932F7D46A97}">
      <dsp:nvSpPr>
        <dsp:cNvPr id="0" name=""/>
        <dsp:cNvSpPr/>
      </dsp:nvSpPr>
      <dsp:spPr>
        <a:xfrm>
          <a:off x="1574774" y="0"/>
          <a:ext cx="1555269" cy="1345115"/>
        </a:xfrm>
        <a:prstGeom prst="ellipse">
          <a:avLst/>
        </a:prstGeom>
        <a:solidFill>
          <a:schemeClr val="accent6">
            <a:lumMod val="40000"/>
            <a:lumOff val="60000"/>
            <a:alpha val="88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dirty="0" smtClean="0">
              <a:solidFill>
                <a:srgbClr val="333300"/>
              </a:solidFill>
            </a:rPr>
            <a:t>Намеренное нарушение социальных отношений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0" i="0" kern="1200" dirty="0" smtClean="0">
              <a:solidFill>
                <a:srgbClr val="333300"/>
              </a:solidFill>
            </a:rPr>
            <a:t>(революционные действия, террористические акты, перевороты, протестные движения с агрессивными проявлениями, экстремизм)</a:t>
          </a:r>
          <a:endParaRPr lang="ru-RU" sz="700" kern="1200" dirty="0">
            <a:solidFill>
              <a:srgbClr val="333300"/>
            </a:solidFill>
          </a:endParaRPr>
        </a:p>
      </dsp:txBody>
      <dsp:txXfrm>
        <a:off x="1802538" y="196988"/>
        <a:ext cx="1099741" cy="9511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1A21BA-5697-485C-A2DD-DC45C0DA659D}">
      <dsp:nvSpPr>
        <dsp:cNvPr id="0" name=""/>
        <dsp:cNvSpPr/>
      </dsp:nvSpPr>
      <dsp:spPr>
        <a:xfrm>
          <a:off x="-7084304" y="-1083481"/>
          <a:ext cx="8434875" cy="843487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299FA-47C5-4F30-873D-791C512BC1D0}">
      <dsp:nvSpPr>
        <dsp:cNvPr id="0" name=""/>
        <dsp:cNvSpPr/>
      </dsp:nvSpPr>
      <dsp:spPr>
        <a:xfrm>
          <a:off x="869986" y="626791"/>
          <a:ext cx="4958541" cy="125358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31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rgbClr val="333300"/>
              </a:solidFill>
            </a:rPr>
            <a:t>Проявляйте к ребенку заботу и ласку</a:t>
          </a:r>
          <a:r>
            <a:rPr lang="ru-RU" sz="1200" b="0" i="0" kern="1200" dirty="0" smtClean="0">
              <a:solidFill>
                <a:srgbClr val="333300"/>
              </a:solidFill>
            </a:rPr>
            <a:t>, старайтесь открыто обсуждать причины поведения ,но при этом не допускайте в речи осуждающих фраз и не обвиняйте его в совершении чего-либо предосудительного</a:t>
          </a:r>
          <a:endParaRPr lang="ru-RU" sz="1200" kern="1200" dirty="0">
            <a:solidFill>
              <a:srgbClr val="333300"/>
            </a:solidFill>
          </a:endParaRPr>
        </a:p>
      </dsp:txBody>
      <dsp:txXfrm>
        <a:off x="869986" y="626791"/>
        <a:ext cx="4958541" cy="1253582"/>
      </dsp:txXfrm>
    </dsp:sp>
    <dsp:sp modelId="{ACB9A5C3-0078-4B65-9B43-6CF548037AC8}">
      <dsp:nvSpPr>
        <dsp:cNvPr id="0" name=""/>
        <dsp:cNvSpPr/>
      </dsp:nvSpPr>
      <dsp:spPr>
        <a:xfrm>
          <a:off x="86497" y="470093"/>
          <a:ext cx="1566978" cy="156697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659EF-040D-4251-A1A8-F4A6B228E684}">
      <dsp:nvSpPr>
        <dsp:cNvPr id="0" name=""/>
        <dsp:cNvSpPr/>
      </dsp:nvSpPr>
      <dsp:spPr>
        <a:xfrm>
          <a:off x="1325663" y="2507165"/>
          <a:ext cx="4502864" cy="125358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31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333300"/>
              </a:solidFill>
            </a:rPr>
            <a:t>Пересмотрите стиль вашего общения и воспитания. Сделайте выбор в пользу демократического стиля воспитания.</a:t>
          </a:r>
          <a:r>
            <a:rPr lang="ru-RU" sz="1200" b="1" kern="1200" dirty="0" smtClean="0">
              <a:solidFill>
                <a:srgbClr val="333300"/>
              </a:solidFill>
            </a:rPr>
            <a:t> Установите правила и границы для ребенка и гармоничную систему поощрений и наказаний</a:t>
          </a:r>
          <a:r>
            <a:rPr lang="ru-RU" sz="1200" kern="1200" dirty="0" smtClean="0">
              <a:solidFill>
                <a:srgbClr val="333300"/>
              </a:solidFill>
            </a:rPr>
            <a:t>. В семье существуют определенные правила, которые неукоснительно соблюдаются всеми членами семьи. </a:t>
          </a:r>
          <a:endParaRPr lang="ru-RU" sz="1200" kern="1200" dirty="0">
            <a:solidFill>
              <a:srgbClr val="333300"/>
            </a:solidFill>
          </a:endParaRPr>
        </a:p>
      </dsp:txBody>
      <dsp:txXfrm>
        <a:off x="1325663" y="2507165"/>
        <a:ext cx="4502864" cy="1253582"/>
      </dsp:txXfrm>
    </dsp:sp>
    <dsp:sp modelId="{1F8588E6-3ADB-4F3E-B465-D746B6307626}">
      <dsp:nvSpPr>
        <dsp:cNvPr id="0" name=""/>
        <dsp:cNvSpPr/>
      </dsp:nvSpPr>
      <dsp:spPr>
        <a:xfrm>
          <a:off x="542174" y="2350467"/>
          <a:ext cx="1566978" cy="156697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B1EF3-EB10-45E2-9E88-D05E9A5474DB}">
      <dsp:nvSpPr>
        <dsp:cNvPr id="0" name=""/>
        <dsp:cNvSpPr/>
      </dsp:nvSpPr>
      <dsp:spPr>
        <a:xfrm>
          <a:off x="869986" y="4387539"/>
          <a:ext cx="4958541" cy="125358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31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smtClean="0">
              <a:solidFill>
                <a:srgbClr val="333300"/>
              </a:solidFill>
            </a:rPr>
            <a:t>Ненадолго </a:t>
          </a:r>
          <a:r>
            <a:rPr lang="ru-RU" sz="1200" b="1" i="0" kern="1200" dirty="0" smtClean="0">
              <a:solidFill>
                <a:srgbClr val="333300"/>
              </a:solidFill>
            </a:rPr>
            <a:t>измените информационную среду несовершеннолетнего</a:t>
          </a:r>
          <a:r>
            <a:rPr lang="ru-RU" sz="1200" b="0" i="0" kern="1200" dirty="0" smtClean="0">
              <a:solidFill>
                <a:srgbClr val="333300"/>
              </a:solidFill>
            </a:rPr>
            <a:t>, обеспечьте совместный досуг в течение нескольких дней (например, без предупреждения отправьтесь  в гости, в другой населенный пункт, на дачу, в горы или на море), внезапная пропажа ребенка из поля зрения лица, вовлекающего в деструкцию, часто влечет прекращение дальнейшего «сотрудничества»</a:t>
          </a:r>
          <a:endParaRPr lang="ru-RU" sz="1200" kern="1200" dirty="0">
            <a:solidFill>
              <a:srgbClr val="333300"/>
            </a:solidFill>
          </a:endParaRPr>
        </a:p>
      </dsp:txBody>
      <dsp:txXfrm>
        <a:off x="869986" y="4387539"/>
        <a:ext cx="4958541" cy="1253582"/>
      </dsp:txXfrm>
    </dsp:sp>
    <dsp:sp modelId="{312124D1-E0EB-4BDA-98B7-AA3BE7D74FFA}">
      <dsp:nvSpPr>
        <dsp:cNvPr id="0" name=""/>
        <dsp:cNvSpPr/>
      </dsp:nvSpPr>
      <dsp:spPr>
        <a:xfrm>
          <a:off x="86497" y="4230841"/>
          <a:ext cx="1566978" cy="156697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85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11CB4-5F28-4516-BF63-F3885357FD14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35F1E-8E82-44D4-92CE-DAC9F7C0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7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35F1E-8E82-44D4-92CE-DAC9F7C0A51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6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5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0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9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37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06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01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5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1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21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79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3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609600"/>
            <a:ext cx="6858000" cy="16129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23027719"/>
              </p:ext>
            </p:extLst>
          </p:nvPr>
        </p:nvGraphicFramePr>
        <p:xfrm>
          <a:off x="-1275778" y="4379441"/>
          <a:ext cx="5593698" cy="5573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26830"/>
            <a:ext cx="6858000" cy="137783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Деструктивное поведение несовершеннолетних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497699"/>
            <a:ext cx="6858000" cy="152383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1200" dirty="0" smtClean="0"/>
              <a:t>	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Деструктивное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поведение 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— это действия (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словесные или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практические), направленные на разрушение внешних и 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внутренних структур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; стремление человека нарушить свою внутреннюю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гармонию, нанести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вред себе или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окружающим, так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и для его близких, окружающих, общества в целом .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Игнорирование или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несвоевременное выявление взрослыми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признаков деструктивного поведения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у ребенка нередко приводит к причинению им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физического вреда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самому себе, окружающим, суицидальным поступкам,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появлению зависимостей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(токсикомания, алкоголизм и иные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). </a:t>
            </a:r>
          </a:p>
          <a:p>
            <a:pPr algn="l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За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некоторые деструктивные действия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несовершеннолетних законодательством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Российской Федерации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предусмотрена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административная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или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уголовная ответственность.</a:t>
            </a:r>
          </a:p>
          <a:p>
            <a:pPr algn="l"/>
            <a:endParaRPr lang="ru-RU" dirty="0"/>
          </a:p>
        </p:txBody>
      </p:sp>
      <p:grpSp>
        <p:nvGrpSpPr>
          <p:cNvPr id="66" name="Группа 65"/>
          <p:cNvGrpSpPr/>
          <p:nvPr/>
        </p:nvGrpSpPr>
        <p:grpSpPr>
          <a:xfrm>
            <a:off x="3684881" y="7946571"/>
            <a:ext cx="3841316" cy="4043481"/>
            <a:chOff x="4066482" y="7945274"/>
            <a:chExt cx="3841316" cy="4043481"/>
          </a:xfrm>
        </p:grpSpPr>
        <p:sp>
          <p:nvSpPr>
            <p:cNvPr id="67" name="Полилиния 66"/>
            <p:cNvSpPr/>
            <p:nvPr/>
          </p:nvSpPr>
          <p:spPr>
            <a:xfrm>
              <a:off x="4603570" y="8429605"/>
              <a:ext cx="3304228" cy="3239151"/>
            </a:xfrm>
            <a:custGeom>
              <a:avLst/>
              <a:gdLst>
                <a:gd name="connsiteX0" fmla="*/ 0 w 2764824"/>
                <a:gd name="connsiteY0" fmla="*/ 1387154 h 2774308"/>
                <a:gd name="connsiteX1" fmla="*/ 1382412 w 2764824"/>
                <a:gd name="connsiteY1" fmla="*/ 0 h 2774308"/>
                <a:gd name="connsiteX2" fmla="*/ 2764824 w 2764824"/>
                <a:gd name="connsiteY2" fmla="*/ 1387154 h 2774308"/>
                <a:gd name="connsiteX3" fmla="*/ 1382412 w 2764824"/>
                <a:gd name="connsiteY3" fmla="*/ 2774308 h 2774308"/>
                <a:gd name="connsiteX4" fmla="*/ 0 w 2764824"/>
                <a:gd name="connsiteY4" fmla="*/ 1387154 h 277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4824" h="2774308">
                  <a:moveTo>
                    <a:pt x="0" y="1387154"/>
                  </a:moveTo>
                  <a:cubicBezTo>
                    <a:pt x="0" y="621050"/>
                    <a:pt x="618927" y="0"/>
                    <a:pt x="1382412" y="0"/>
                  </a:cubicBezTo>
                  <a:cubicBezTo>
                    <a:pt x="2145897" y="0"/>
                    <a:pt x="2764824" y="621050"/>
                    <a:pt x="2764824" y="1387154"/>
                  </a:cubicBezTo>
                  <a:cubicBezTo>
                    <a:pt x="2764824" y="2153258"/>
                    <a:pt x="2145897" y="2774308"/>
                    <a:pt x="1382412" y="2774308"/>
                  </a:cubicBezTo>
                  <a:cubicBezTo>
                    <a:pt x="618927" y="2774308"/>
                    <a:pt x="0" y="2153258"/>
                    <a:pt x="0" y="1387154"/>
                  </a:cubicBezTo>
                  <a:close/>
                </a:path>
              </a:pathLst>
            </a:cu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41729" tIns="443118" rIns="441729" bIns="44311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68" name="Полилиния 67"/>
            <p:cNvSpPr/>
            <p:nvPr/>
          </p:nvSpPr>
          <p:spPr>
            <a:xfrm>
              <a:off x="4066482" y="9518260"/>
              <a:ext cx="1143315" cy="1049677"/>
            </a:xfrm>
            <a:custGeom>
              <a:avLst/>
              <a:gdLst>
                <a:gd name="connsiteX0" fmla="*/ 0 w 876597"/>
                <a:gd name="connsiteY0" fmla="*/ 438299 h 876597"/>
                <a:gd name="connsiteX1" fmla="*/ 438299 w 876597"/>
                <a:gd name="connsiteY1" fmla="*/ 0 h 876597"/>
                <a:gd name="connsiteX2" fmla="*/ 876598 w 876597"/>
                <a:gd name="connsiteY2" fmla="*/ 438299 h 876597"/>
                <a:gd name="connsiteX3" fmla="*/ 438299 w 876597"/>
                <a:gd name="connsiteY3" fmla="*/ 876598 h 876597"/>
                <a:gd name="connsiteX4" fmla="*/ 0 w 876597"/>
                <a:gd name="connsiteY4" fmla="*/ 438299 h 8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597" h="876597">
                  <a:moveTo>
                    <a:pt x="0" y="438299"/>
                  </a:moveTo>
                  <a:cubicBezTo>
                    <a:pt x="0" y="196233"/>
                    <a:pt x="196233" y="0"/>
                    <a:pt x="438299" y="0"/>
                  </a:cubicBezTo>
                  <a:cubicBezTo>
                    <a:pt x="680365" y="0"/>
                    <a:pt x="876598" y="196233"/>
                    <a:pt x="876598" y="438299"/>
                  </a:cubicBezTo>
                  <a:cubicBezTo>
                    <a:pt x="876598" y="680365"/>
                    <a:pt x="680365" y="876598"/>
                    <a:pt x="438299" y="876598"/>
                  </a:cubicBezTo>
                  <a:cubicBezTo>
                    <a:pt x="196233" y="876598"/>
                    <a:pt x="0" y="680365"/>
                    <a:pt x="0" y="43829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34725" tIns="134725" rIns="134725" bIns="134725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i="0" kern="1200" dirty="0" smtClean="0">
                  <a:solidFill>
                    <a:srgbClr val="333300"/>
                  </a:solidFill>
                </a:rPr>
                <a:t>действия с риском</a:t>
              </a:r>
              <a:r>
                <a:rPr lang="ru-RU" sz="900" b="1" dirty="0">
                  <a:solidFill>
                    <a:srgbClr val="333300"/>
                  </a:solidFill>
                </a:rPr>
                <a:t> </a:t>
              </a:r>
              <a:r>
                <a:rPr lang="ru-RU" sz="900" b="1" i="0" kern="1200" dirty="0" smtClean="0">
                  <a:solidFill>
                    <a:srgbClr val="333300"/>
                  </a:solidFill>
                </a:rPr>
                <a:t>для жизни и (или) здоровья</a:t>
              </a:r>
            </a:p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700" b="0" i="0" kern="1200" dirty="0" smtClean="0">
                  <a:solidFill>
                    <a:srgbClr val="333300"/>
                  </a:solidFill>
                </a:rPr>
                <a:t> (</a:t>
              </a:r>
              <a:r>
                <a:rPr lang="ru-RU" sz="700" b="0" i="0" kern="1200" dirty="0" err="1" smtClean="0">
                  <a:solidFill>
                    <a:srgbClr val="333300"/>
                  </a:solidFill>
                </a:rPr>
                <a:t>паркур</a:t>
              </a:r>
              <a:r>
                <a:rPr lang="ru-RU" sz="700" b="0" i="0" kern="1200" dirty="0" smtClean="0">
                  <a:solidFill>
                    <a:srgbClr val="333300"/>
                  </a:solidFill>
                </a:rPr>
                <a:t>, </a:t>
              </a:r>
              <a:r>
                <a:rPr lang="ru-RU" sz="700" b="0" i="0" kern="1200" dirty="0" err="1" smtClean="0">
                  <a:solidFill>
                    <a:srgbClr val="333300"/>
                  </a:solidFill>
                </a:rPr>
                <a:t>зацепинг</a:t>
              </a:r>
              <a:r>
                <a:rPr lang="ru-RU" sz="700" b="0" i="0" kern="1200" dirty="0" smtClean="0">
                  <a:solidFill>
                    <a:srgbClr val="333300"/>
                  </a:solidFill>
                </a:rPr>
                <a:t> и иные)</a:t>
              </a:r>
              <a:endParaRPr lang="ru-RU" sz="700" kern="1200" dirty="0">
                <a:solidFill>
                  <a:srgbClr val="333300"/>
                </a:solidFill>
              </a:endParaRPr>
            </a:p>
          </p:txBody>
        </p:sp>
        <p:sp>
          <p:nvSpPr>
            <p:cNvPr id="69" name="Полилиния 68"/>
            <p:cNvSpPr/>
            <p:nvPr/>
          </p:nvSpPr>
          <p:spPr>
            <a:xfrm>
              <a:off x="5759385" y="7945274"/>
              <a:ext cx="1104850" cy="949397"/>
            </a:xfrm>
            <a:custGeom>
              <a:avLst/>
              <a:gdLst>
                <a:gd name="connsiteX0" fmla="*/ 0 w 876597"/>
                <a:gd name="connsiteY0" fmla="*/ 438299 h 876597"/>
                <a:gd name="connsiteX1" fmla="*/ 438299 w 876597"/>
                <a:gd name="connsiteY1" fmla="*/ 0 h 876597"/>
                <a:gd name="connsiteX2" fmla="*/ 876598 w 876597"/>
                <a:gd name="connsiteY2" fmla="*/ 438299 h 876597"/>
                <a:gd name="connsiteX3" fmla="*/ 438299 w 876597"/>
                <a:gd name="connsiteY3" fmla="*/ 876598 h 876597"/>
                <a:gd name="connsiteX4" fmla="*/ 0 w 876597"/>
                <a:gd name="connsiteY4" fmla="*/ 438299 h 8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597" h="876597">
                  <a:moveTo>
                    <a:pt x="0" y="438299"/>
                  </a:moveTo>
                  <a:cubicBezTo>
                    <a:pt x="0" y="196233"/>
                    <a:pt x="196233" y="0"/>
                    <a:pt x="438299" y="0"/>
                  </a:cubicBezTo>
                  <a:cubicBezTo>
                    <a:pt x="680365" y="0"/>
                    <a:pt x="876598" y="196233"/>
                    <a:pt x="876598" y="438299"/>
                  </a:cubicBezTo>
                  <a:cubicBezTo>
                    <a:pt x="876598" y="680365"/>
                    <a:pt x="680365" y="876598"/>
                    <a:pt x="438299" y="876598"/>
                  </a:cubicBezTo>
                  <a:cubicBezTo>
                    <a:pt x="196233" y="876598"/>
                    <a:pt x="0" y="680365"/>
                    <a:pt x="0" y="43829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34725" tIns="134725" rIns="134725" bIns="134725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i="0" kern="1200" dirty="0" smtClean="0">
                  <a:solidFill>
                    <a:srgbClr val="333300"/>
                  </a:solidFill>
                </a:rPr>
                <a:t>Употребление алкоголя, наркотиков, психоактивных</a:t>
              </a:r>
              <a:r>
                <a:rPr lang="ru-RU" sz="900" b="1" dirty="0">
                  <a:solidFill>
                    <a:srgbClr val="333300"/>
                  </a:solidFill>
                </a:rPr>
                <a:t> </a:t>
              </a:r>
              <a:r>
                <a:rPr lang="ru-RU" sz="900" b="1" dirty="0" smtClean="0">
                  <a:solidFill>
                    <a:srgbClr val="333300"/>
                  </a:solidFill>
                </a:rPr>
                <a:t>в</a:t>
              </a:r>
              <a:r>
                <a:rPr lang="ru-RU" sz="900" b="1" i="0" kern="1200" dirty="0" smtClean="0">
                  <a:solidFill>
                    <a:srgbClr val="333300"/>
                  </a:solidFill>
                </a:rPr>
                <a:t>еществ</a:t>
              </a:r>
              <a:endParaRPr lang="ru-RU" sz="900" b="1" kern="1200" dirty="0">
                <a:solidFill>
                  <a:srgbClr val="333300"/>
                </a:solidFill>
              </a:endParaRPr>
            </a:p>
          </p:txBody>
        </p:sp>
        <p:sp>
          <p:nvSpPr>
            <p:cNvPr id="70" name="Полилиния 69"/>
            <p:cNvSpPr/>
            <p:nvPr/>
          </p:nvSpPr>
          <p:spPr>
            <a:xfrm>
              <a:off x="4636326" y="8424838"/>
              <a:ext cx="1084717" cy="1016035"/>
            </a:xfrm>
            <a:custGeom>
              <a:avLst/>
              <a:gdLst>
                <a:gd name="connsiteX0" fmla="*/ 0 w 876597"/>
                <a:gd name="connsiteY0" fmla="*/ 438299 h 876597"/>
                <a:gd name="connsiteX1" fmla="*/ 438299 w 876597"/>
                <a:gd name="connsiteY1" fmla="*/ 0 h 876597"/>
                <a:gd name="connsiteX2" fmla="*/ 876598 w 876597"/>
                <a:gd name="connsiteY2" fmla="*/ 438299 h 876597"/>
                <a:gd name="connsiteX3" fmla="*/ 438299 w 876597"/>
                <a:gd name="connsiteY3" fmla="*/ 876598 h 876597"/>
                <a:gd name="connsiteX4" fmla="*/ 0 w 876597"/>
                <a:gd name="connsiteY4" fmla="*/ 438299 h 8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597" h="876597">
                  <a:moveTo>
                    <a:pt x="0" y="438299"/>
                  </a:moveTo>
                  <a:cubicBezTo>
                    <a:pt x="0" y="196233"/>
                    <a:pt x="196233" y="0"/>
                    <a:pt x="438299" y="0"/>
                  </a:cubicBezTo>
                  <a:cubicBezTo>
                    <a:pt x="680365" y="0"/>
                    <a:pt x="876598" y="196233"/>
                    <a:pt x="876598" y="438299"/>
                  </a:cubicBezTo>
                  <a:cubicBezTo>
                    <a:pt x="876598" y="680365"/>
                    <a:pt x="680365" y="876598"/>
                    <a:pt x="438299" y="876598"/>
                  </a:cubicBezTo>
                  <a:cubicBezTo>
                    <a:pt x="196233" y="876598"/>
                    <a:pt x="0" y="680365"/>
                    <a:pt x="0" y="43829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34725" tIns="134725" rIns="134725" bIns="134725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 smtClean="0">
                  <a:solidFill>
                    <a:srgbClr val="333300"/>
                  </a:solidFill>
                </a:rPr>
                <a:t>Ч</a:t>
              </a:r>
              <a:r>
                <a:rPr lang="ru-RU" sz="900" b="1" i="0" kern="1200" dirty="0" smtClean="0">
                  <a:solidFill>
                    <a:srgbClr val="333300"/>
                  </a:solidFill>
                </a:rPr>
                <a:t>резмерное</a:t>
              </a:r>
              <a:r>
                <a:rPr lang="ru-RU" sz="900" b="1" dirty="0">
                  <a:solidFill>
                    <a:srgbClr val="333300"/>
                  </a:solidFill>
                </a:rPr>
                <a:t> </a:t>
              </a:r>
              <a:r>
                <a:rPr lang="ru-RU" sz="900" b="1" i="0" kern="1200" dirty="0" smtClean="0">
                  <a:solidFill>
                    <a:srgbClr val="333300"/>
                  </a:solidFill>
                </a:rPr>
                <a:t>видоизменение</a:t>
              </a:r>
              <a:r>
                <a:rPr lang="ru-RU" sz="900" b="1" dirty="0">
                  <a:solidFill>
                    <a:srgbClr val="333300"/>
                  </a:solidFill>
                </a:rPr>
                <a:t> </a:t>
              </a:r>
              <a:r>
                <a:rPr lang="ru-RU" sz="900" b="1" i="0" kern="1200" dirty="0" smtClean="0">
                  <a:solidFill>
                    <a:srgbClr val="333300"/>
                  </a:solidFill>
                </a:rPr>
                <a:t>собственного</a:t>
              </a:r>
              <a:r>
                <a:rPr lang="ru-RU" sz="900" b="1" dirty="0">
                  <a:solidFill>
                    <a:srgbClr val="333300"/>
                  </a:solidFill>
                </a:rPr>
                <a:t> </a:t>
              </a:r>
              <a:r>
                <a:rPr lang="ru-RU" sz="900" b="1" i="0" kern="1200" dirty="0" smtClean="0">
                  <a:solidFill>
                    <a:srgbClr val="333300"/>
                  </a:solidFill>
                </a:rPr>
                <a:t>тела</a:t>
              </a:r>
            </a:p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700" b="0" i="0" kern="1200" dirty="0" smtClean="0">
                  <a:solidFill>
                    <a:srgbClr val="333300"/>
                  </a:solidFill>
                </a:rPr>
                <a:t>(татуировки, </a:t>
              </a:r>
              <a:r>
                <a:rPr lang="ru-RU" sz="700" b="0" i="0" kern="1200" dirty="0" err="1" smtClean="0">
                  <a:solidFill>
                    <a:srgbClr val="333300"/>
                  </a:solidFill>
                </a:rPr>
                <a:t>шрамирование</a:t>
              </a:r>
              <a:r>
                <a:rPr lang="ru-RU" sz="700" b="0" i="0" kern="1200" dirty="0" smtClean="0">
                  <a:solidFill>
                    <a:srgbClr val="333300"/>
                  </a:solidFill>
                </a:rPr>
                <a:t>, пирсинг)</a:t>
              </a:r>
              <a:endParaRPr lang="ru-RU" sz="700" kern="1200" dirty="0">
                <a:solidFill>
                  <a:srgbClr val="333300"/>
                </a:solidFill>
              </a:endParaRPr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5759385" y="11040588"/>
              <a:ext cx="1104850" cy="948167"/>
            </a:xfrm>
            <a:custGeom>
              <a:avLst/>
              <a:gdLst>
                <a:gd name="connsiteX0" fmla="*/ 0 w 876597"/>
                <a:gd name="connsiteY0" fmla="*/ 438299 h 876597"/>
                <a:gd name="connsiteX1" fmla="*/ 438299 w 876597"/>
                <a:gd name="connsiteY1" fmla="*/ 0 h 876597"/>
                <a:gd name="connsiteX2" fmla="*/ 876598 w 876597"/>
                <a:gd name="connsiteY2" fmla="*/ 438299 h 876597"/>
                <a:gd name="connsiteX3" fmla="*/ 438299 w 876597"/>
                <a:gd name="connsiteY3" fmla="*/ 876598 h 876597"/>
                <a:gd name="connsiteX4" fmla="*/ 0 w 876597"/>
                <a:gd name="connsiteY4" fmla="*/ 438299 h 8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597" h="876597">
                  <a:moveTo>
                    <a:pt x="0" y="438299"/>
                  </a:moveTo>
                  <a:cubicBezTo>
                    <a:pt x="0" y="196233"/>
                    <a:pt x="196233" y="0"/>
                    <a:pt x="438299" y="0"/>
                  </a:cubicBezTo>
                  <a:cubicBezTo>
                    <a:pt x="680365" y="0"/>
                    <a:pt x="876598" y="196233"/>
                    <a:pt x="876598" y="438299"/>
                  </a:cubicBezTo>
                  <a:cubicBezTo>
                    <a:pt x="876598" y="680365"/>
                    <a:pt x="680365" y="876598"/>
                    <a:pt x="438299" y="876598"/>
                  </a:cubicBezTo>
                  <a:cubicBezTo>
                    <a:pt x="196233" y="876598"/>
                    <a:pt x="0" y="680365"/>
                    <a:pt x="0" y="43829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34725" tIns="134725" rIns="134725" bIns="134725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i="0" kern="1200" dirty="0" smtClean="0">
                  <a:solidFill>
                    <a:srgbClr val="333300"/>
                  </a:solidFill>
                </a:rPr>
                <a:t>интернет-зависимость, патологическая</a:t>
              </a:r>
              <a:r>
                <a:rPr lang="ru-RU" sz="900" b="1" dirty="0" smtClean="0">
                  <a:solidFill>
                    <a:srgbClr val="333300"/>
                  </a:solidFill>
                </a:rPr>
                <a:t> </a:t>
              </a:r>
              <a:r>
                <a:rPr lang="ru-RU" sz="900" b="1" i="0" kern="1200" dirty="0" smtClean="0">
                  <a:solidFill>
                    <a:srgbClr val="333300"/>
                  </a:solidFill>
                </a:rPr>
                <a:t>страсть</a:t>
              </a:r>
              <a:r>
                <a:rPr lang="ru-RU" sz="900" b="1" dirty="0">
                  <a:solidFill>
                    <a:srgbClr val="333300"/>
                  </a:solidFill>
                </a:rPr>
                <a:t> </a:t>
              </a:r>
              <a:r>
                <a:rPr lang="ru-RU" sz="900" b="1" i="0" kern="1200" dirty="0" smtClean="0">
                  <a:solidFill>
                    <a:srgbClr val="333300"/>
                  </a:solidFill>
                </a:rPr>
                <a:t>к азартным играм</a:t>
              </a:r>
              <a:endParaRPr lang="ru-RU" sz="900" b="1" kern="1200" dirty="0">
                <a:solidFill>
                  <a:srgbClr val="333300"/>
                </a:solidFill>
              </a:endParaRPr>
            </a:p>
          </p:txBody>
        </p:sp>
        <p:sp>
          <p:nvSpPr>
            <p:cNvPr id="72" name="Полилиния 71"/>
            <p:cNvSpPr/>
            <p:nvPr/>
          </p:nvSpPr>
          <p:spPr>
            <a:xfrm>
              <a:off x="4496401" y="10645325"/>
              <a:ext cx="1132105" cy="1042296"/>
            </a:xfrm>
            <a:custGeom>
              <a:avLst/>
              <a:gdLst>
                <a:gd name="connsiteX0" fmla="*/ 0 w 876597"/>
                <a:gd name="connsiteY0" fmla="*/ 438299 h 876597"/>
                <a:gd name="connsiteX1" fmla="*/ 438299 w 876597"/>
                <a:gd name="connsiteY1" fmla="*/ 0 h 876597"/>
                <a:gd name="connsiteX2" fmla="*/ 876598 w 876597"/>
                <a:gd name="connsiteY2" fmla="*/ 438299 h 876597"/>
                <a:gd name="connsiteX3" fmla="*/ 438299 w 876597"/>
                <a:gd name="connsiteY3" fmla="*/ 876598 h 876597"/>
                <a:gd name="connsiteX4" fmla="*/ 0 w 876597"/>
                <a:gd name="connsiteY4" fmla="*/ 438299 h 8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597" h="876597">
                  <a:moveTo>
                    <a:pt x="0" y="438299"/>
                  </a:moveTo>
                  <a:cubicBezTo>
                    <a:pt x="0" y="196233"/>
                    <a:pt x="196233" y="0"/>
                    <a:pt x="438299" y="0"/>
                  </a:cubicBezTo>
                  <a:cubicBezTo>
                    <a:pt x="680365" y="0"/>
                    <a:pt x="876598" y="196233"/>
                    <a:pt x="876598" y="438299"/>
                  </a:cubicBezTo>
                  <a:cubicBezTo>
                    <a:pt x="876598" y="680365"/>
                    <a:pt x="680365" y="876598"/>
                    <a:pt x="438299" y="876598"/>
                  </a:cubicBezTo>
                  <a:cubicBezTo>
                    <a:pt x="196233" y="876598"/>
                    <a:pt x="0" y="680365"/>
                    <a:pt x="0" y="43829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34725" tIns="134725" rIns="134725" bIns="134725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i="0" kern="1200" dirty="0" smtClean="0">
                  <a:solidFill>
                    <a:srgbClr val="333300"/>
                  </a:solidFill>
                </a:rPr>
                <a:t>Суицидальное поведение, суицид</a:t>
              </a:r>
              <a:endParaRPr lang="ru-RU" sz="900" b="1" kern="1200" dirty="0">
                <a:solidFill>
                  <a:srgbClr val="333300"/>
                </a:solidFill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94" y="6254003"/>
            <a:ext cx="1824460" cy="18244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380" y="9315598"/>
            <a:ext cx="1285077" cy="1285077"/>
          </a:xfrm>
          <a:prstGeom prst="rect">
            <a:avLst/>
          </a:prstGeom>
        </p:spPr>
      </p:pic>
      <p:sp>
        <p:nvSpPr>
          <p:cNvPr id="7" name="Стрелка вверх 6"/>
          <p:cNvSpPr/>
          <p:nvPr/>
        </p:nvSpPr>
        <p:spPr>
          <a:xfrm rot="21049560">
            <a:off x="927975" y="5784064"/>
            <a:ext cx="255815" cy="364671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2001360">
            <a:off x="1600257" y="5875787"/>
            <a:ext cx="255815" cy="364671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3830276">
            <a:off x="2057980" y="6279427"/>
            <a:ext cx="255815" cy="364671"/>
          </a:xfrm>
          <a:prstGeom prst="upArrow">
            <a:avLst>
              <a:gd name="adj1" fmla="val 50000"/>
              <a:gd name="adj2" fmla="val 43798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5400000">
            <a:off x="2177882" y="6929561"/>
            <a:ext cx="255815" cy="364671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7155763">
            <a:off x="2122084" y="7676691"/>
            <a:ext cx="255815" cy="364671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 rot="8534112">
            <a:off x="1702044" y="8165504"/>
            <a:ext cx="255815" cy="364671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11259584">
            <a:off x="869747" y="8219058"/>
            <a:ext cx="255815" cy="364671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 rot="7681565">
            <a:off x="5305634" y="9261709"/>
            <a:ext cx="257442" cy="337895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5400000">
            <a:off x="5080115" y="9926304"/>
            <a:ext cx="257442" cy="337895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2899323">
            <a:off x="5255146" y="10493576"/>
            <a:ext cx="257442" cy="337895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 rot="157151">
            <a:off x="5866013" y="10653520"/>
            <a:ext cx="257442" cy="337895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верх 25"/>
          <p:cNvSpPr/>
          <p:nvPr/>
        </p:nvSpPr>
        <p:spPr>
          <a:xfrm rot="10636639">
            <a:off x="5866307" y="8960731"/>
            <a:ext cx="257442" cy="337895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9" y="11367352"/>
            <a:ext cx="684201" cy="6227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79704" y="4346581"/>
            <a:ext cx="3215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отношению к окружающей среде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87568" y="7454577"/>
            <a:ext cx="2814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отношению к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себе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5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Заголовок 62"/>
          <p:cNvSpPr txBox="1">
            <a:spLocks noGrp="1"/>
          </p:cNvSpPr>
          <p:nvPr>
            <p:ph type="title"/>
          </p:nvPr>
        </p:nvSpPr>
        <p:spPr>
          <a:xfrm>
            <a:off x="0" y="407561"/>
            <a:ext cx="6858000" cy="5493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Признаки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1724" y="1240255"/>
            <a:ext cx="5147187" cy="371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0" dirty="0" smtClean="0">
                <a:solidFill>
                  <a:srgbClr val="3333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ПСИХОЛОГИЧЕСКИЕ ПРИЗНАКИ</a:t>
            </a:r>
            <a:endParaRPr lang="ru-RU" dirty="0">
              <a:solidFill>
                <a:srgbClr val="3333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1724" y="7487902"/>
            <a:ext cx="5147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ВНЕШНИЕ ИЗМЕНЕНИЯ</a:t>
            </a:r>
            <a:endParaRPr lang="ru-RU" dirty="0">
              <a:solidFill>
                <a:srgbClr val="3333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>
            <a:off x="819147" y="8194996"/>
            <a:ext cx="0" cy="911815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819147" y="9269404"/>
            <a:ext cx="0" cy="904622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819147" y="10335811"/>
            <a:ext cx="0" cy="65616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819147" y="11161044"/>
            <a:ext cx="0" cy="65616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Группа 90"/>
          <p:cNvGrpSpPr/>
          <p:nvPr/>
        </p:nvGrpSpPr>
        <p:grpSpPr>
          <a:xfrm>
            <a:off x="737419" y="1883836"/>
            <a:ext cx="5384529" cy="5128247"/>
            <a:chOff x="737419" y="1883836"/>
            <a:chExt cx="5384529" cy="5128247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880264" y="2933935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Неспособность </a:t>
              </a:r>
              <a:r>
                <a:rPr lang="ru-RU" sz="1100" dirty="0">
                  <a:solidFill>
                    <a:srgbClr val="333300"/>
                  </a:solidFill>
                </a:rPr>
                <a:t>сопереживать, сочувствовать другим людям</a:t>
              </a: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880264" y="1888400"/>
              <a:ext cx="5241684" cy="9554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>
                  <a:solidFill>
                    <a:srgbClr val="333300"/>
                  </a:solidFill>
                </a:rPr>
                <a:t>П</a:t>
              </a:r>
              <a:r>
                <a:rPr lang="ru-RU" sz="1100" dirty="0" smtClean="0">
                  <a:solidFill>
                    <a:srgbClr val="333300"/>
                  </a:solidFill>
                </a:rPr>
                <a:t>овышенная возбудимость (преувеличенная и/или несоответствующая эмоциональная реакция: смеется без повода или смеется над смертью, плачет без повода или плачет при позитивных сообщениях, агрессивно реагирует на незначительные замечания или шутки), тревожность, перерастающая в грубость, откровенную агрессию</a:t>
              </a:r>
              <a:endParaRPr lang="ru-RU" sz="1100" dirty="0">
                <a:solidFill>
                  <a:srgbClr val="3333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37419" y="3746090"/>
              <a:ext cx="2691581" cy="1017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>
              <a:off x="819147" y="1883836"/>
              <a:ext cx="0" cy="960040"/>
            </a:xfrm>
            <a:prstGeom prst="line">
              <a:avLst/>
            </a:prstGeom>
            <a:ln w="793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>
              <a:off x="819147" y="2937299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>
              <a:off x="819147" y="3608178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>
              <a:off x="819147" y="4326579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>
              <a:off x="819147" y="5035467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>
              <a:off x="819147" y="5735899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819147" y="6439629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Прямоугольник 84"/>
            <p:cNvSpPr/>
            <p:nvPr/>
          </p:nvSpPr>
          <p:spPr>
            <a:xfrm>
              <a:off x="880264" y="3608178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Зацикленность </a:t>
              </a:r>
              <a:r>
                <a:rPr lang="ru-RU" sz="1100" dirty="0">
                  <a:solidFill>
                    <a:srgbClr val="333300"/>
                  </a:solidFill>
                </a:rPr>
                <a:t>на негативных эмоциях, склонность к депрессиям</a:t>
              </a: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880264" y="4323215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Стремление </a:t>
              </a:r>
              <a:r>
                <a:rPr lang="ru-RU" sz="1100" dirty="0">
                  <a:solidFill>
                    <a:srgbClr val="333300"/>
                  </a:solidFill>
                </a:rPr>
                <a:t>быть в центре внимания любой ценой</a:t>
              </a: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880264" y="5032103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Нелюдимость</a:t>
              </a:r>
              <a:r>
                <a:rPr lang="ru-RU" sz="1100" dirty="0">
                  <a:solidFill>
                    <a:srgbClr val="333300"/>
                  </a:solidFill>
                </a:rPr>
                <a:t>, отчужденность в школьной среде, в семейно- бытовых взаимоотношениях, отсутствие друзей, низкие навыки общения</a:t>
              </a: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880264" y="5735899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Стремление </a:t>
              </a:r>
              <a:r>
                <a:rPr lang="ru-RU" sz="1100" dirty="0">
                  <a:solidFill>
                    <a:srgbClr val="333300"/>
                  </a:solidFill>
                </a:rPr>
                <a:t>показать свое «бесстрашие» окружающим</a:t>
              </a: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880264" y="6439629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Проявление </a:t>
              </a:r>
              <a:r>
                <a:rPr lang="ru-RU" sz="1100" dirty="0">
                  <a:solidFill>
                    <a:srgbClr val="333300"/>
                  </a:solidFill>
                </a:rPr>
                <a:t>навязчивых движений</a:t>
              </a:r>
            </a:p>
          </p:txBody>
        </p:sp>
      </p:grpSp>
      <p:sp>
        <p:nvSpPr>
          <p:cNvPr id="92" name="Прямоугольник 91"/>
          <p:cNvSpPr/>
          <p:nvPr/>
        </p:nvSpPr>
        <p:spPr>
          <a:xfrm>
            <a:off x="880264" y="8194996"/>
            <a:ext cx="5241684" cy="9046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 smtClean="0">
                <a:solidFill>
                  <a:srgbClr val="333300"/>
                </a:solidFill>
              </a:rPr>
              <a:t>Появление </a:t>
            </a:r>
            <a:r>
              <a:rPr lang="ru-RU" sz="1100" dirty="0">
                <a:solidFill>
                  <a:srgbClr val="333300"/>
                </a:solidFill>
              </a:rPr>
              <a:t>у  несовершеннолетнего дорогостоящей обуви, одежды, других вещей, собственных денежных средств, источник получения которых он не может объяснить (данный факт может свидетельствовать о получении дохода от наркоторговли)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880264" y="9262122"/>
            <a:ext cx="5241684" cy="9046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 smtClean="0">
                <a:solidFill>
                  <a:srgbClr val="333300"/>
                </a:solidFill>
              </a:rPr>
              <a:t>Использование </a:t>
            </a:r>
            <a:r>
              <a:rPr lang="ru-RU" sz="1100" dirty="0">
                <a:solidFill>
                  <a:srgbClr val="333300"/>
                </a:solidFill>
              </a:rPr>
              <a:t>деструктивной символики во внешнем виде (одежда с агрессивными надписями и изображениями, смена обуви на «грубую», военизированную)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880264" y="10335811"/>
            <a:ext cx="5241684" cy="6561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 smtClean="0">
                <a:solidFill>
                  <a:srgbClr val="333300"/>
                </a:solidFill>
              </a:rPr>
              <a:t>Наличие </a:t>
            </a:r>
            <a:r>
              <a:rPr lang="ru-RU" sz="1100" dirty="0">
                <a:solidFill>
                  <a:srgbClr val="333300"/>
                </a:solidFill>
              </a:rPr>
              <a:t>(появление) синяков, ран, царапин на теле или голове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880264" y="11161044"/>
            <a:ext cx="5241684" cy="6561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 smtClean="0">
                <a:solidFill>
                  <a:srgbClr val="333300"/>
                </a:solidFill>
              </a:rPr>
              <a:t>Нежелание </a:t>
            </a:r>
            <a:r>
              <a:rPr lang="ru-RU" sz="1100" dirty="0">
                <a:solidFill>
                  <a:srgbClr val="333300"/>
                </a:solidFill>
              </a:rPr>
              <a:t>следить за своим внешним видом</a:t>
            </a:r>
          </a:p>
        </p:txBody>
      </p:sp>
      <p:pic>
        <p:nvPicPr>
          <p:cNvPr id="104" name="Рисунок 10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04" y="11575284"/>
            <a:ext cx="531640" cy="4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636" y="268612"/>
            <a:ext cx="5147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333300"/>
                </a:solidFill>
                <a:effectLst/>
              </a:rPr>
              <a:t>Внешние признаки( изменение в поведении)</a:t>
            </a:r>
            <a:endParaRPr lang="ru-RU" sz="2000" dirty="0">
              <a:solidFill>
                <a:srgbClr val="333300"/>
              </a:solidFill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857250" y="987957"/>
            <a:ext cx="5337072" cy="10763658"/>
            <a:chOff x="698964" y="688872"/>
            <a:chExt cx="5332748" cy="10763658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698964" y="10822229"/>
              <a:ext cx="0" cy="630301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698964" y="9160415"/>
              <a:ext cx="0" cy="144552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>
              <a:off x="717999" y="7602154"/>
              <a:ext cx="0" cy="130548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>
              <a:off x="717999" y="6661267"/>
              <a:ext cx="0" cy="724591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717999" y="5814351"/>
              <a:ext cx="0" cy="617561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>
              <a:off x="717999" y="5154330"/>
              <a:ext cx="0" cy="462822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717999" y="4374444"/>
              <a:ext cx="0" cy="534449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727516" y="3643422"/>
              <a:ext cx="0" cy="527607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727516" y="2887907"/>
              <a:ext cx="0" cy="527607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717999" y="2113002"/>
              <a:ext cx="0" cy="556366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>
              <a:off x="717999" y="1366857"/>
              <a:ext cx="0" cy="527607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>
              <a:off x="717999" y="688872"/>
              <a:ext cx="0" cy="527607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Прямоугольник 68"/>
            <p:cNvSpPr/>
            <p:nvPr/>
          </p:nvSpPr>
          <p:spPr>
            <a:xfrm>
              <a:off x="790028" y="10822229"/>
              <a:ext cx="5241684" cy="63030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Ребенок </a:t>
              </a:r>
              <a:r>
                <a:rPr lang="ru-RU" sz="1100" dirty="0">
                  <a:solidFill>
                    <a:srgbClr val="333300"/>
                  </a:solidFill>
                </a:rPr>
                <a:t>срочно (внезапно) выходит из дома под различными предлогами в позднее время суток (обычно курьеры-закладчики наркотиков работают по внезапно появившимся заказам в темное время суток)</a:t>
              </a: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790028" y="9160415"/>
              <a:ext cx="5241684" cy="14455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>
                  <a:solidFill>
                    <a:srgbClr val="333300"/>
                  </a:solidFill>
                </a:rPr>
                <a:t>П</a:t>
              </a:r>
              <a:r>
                <a:rPr lang="ru-RU" sz="1100" dirty="0" smtClean="0">
                  <a:solidFill>
                    <a:srgbClr val="333300"/>
                  </a:solidFill>
                </a:rPr>
                <a:t>оявление у ребенка информации, которую он пытается утаить от </a:t>
              </a:r>
              <a:r>
                <a:rPr lang="ru-RU" sz="1100" dirty="0">
                  <a:solidFill>
                    <a:srgbClr val="333300"/>
                  </a:solidFill>
                </a:rPr>
                <a:t>родителей (законных представителей) (ведет переписку (общается по телефону) с неизвестными взрослыми собеседниками; заводит на семейном компьютере чаты и отдельные папки, на которые установлен пароль; хранит в смартфоне фотографии с участками местности, помещений, зданий или изображений с фрагментами карты населенного пункта без объяснений причин (это могут быть полученные от наркоторговца локации, где должна быть заложена закладка, или фотоотчеты несовершеннолетнего наркокурьера)</a:t>
              </a: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789247" y="7606748"/>
              <a:ext cx="5241684" cy="130088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Появление </a:t>
              </a:r>
              <a:r>
                <a:rPr lang="ru-RU" sz="1100" dirty="0">
                  <a:solidFill>
                    <a:srgbClr val="333300"/>
                  </a:solidFill>
                </a:rPr>
                <a:t>у несовершеннолетнего (приобретение) предметов и  веществ, которые могут быть использованы для закладок наркотиков (перочинные складные ножи и  иные предметы, используемые для создания отверстий в стенах домов, полостей в грунте под закладки (обычно на лезвии остаются следы земли, известки, бетона или краски); пластиковые пакеты малого размера; небольшие магниты; липкая лента или скотч; рабочие перчатки), для рекламы интернет-магазинов наркотиков (аэрозольные баллоны с краской, трафареты, кисти и валики)</a:t>
              </a: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789247" y="6661268"/>
              <a:ext cx="5241684" cy="72459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Резкие </a:t>
              </a:r>
              <a:r>
                <a:rPr lang="ru-RU" sz="1100" dirty="0">
                  <a:solidFill>
                    <a:srgbClr val="333300"/>
                  </a:solidFill>
                </a:rPr>
                <a:t>и внезапные изменения в поведении (отказ от обучения, участия в школьных мероприятиях, секциях, пропуски школьных занятий, потеря интереса к любимому учебному предмету)</a:t>
              </a: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789247" y="5840475"/>
              <a:ext cx="5241684" cy="59143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>
                  <a:solidFill>
                    <a:srgbClr val="333300"/>
                  </a:solidFill>
                </a:rPr>
                <a:t>П</a:t>
              </a:r>
              <a:r>
                <a:rPr lang="ru-RU" sz="1100" dirty="0" smtClean="0">
                  <a:solidFill>
                    <a:srgbClr val="333300"/>
                  </a:solidFill>
                </a:rPr>
                <a:t>одражание асоциальным формам поведения окружающих, которые имеют авторитет для ребенка (слепое копирование негативных форм поведения, речи, манеры одеваться и др.)</a:t>
              </a:r>
              <a:endParaRPr lang="ru-RU" sz="1100" dirty="0">
                <a:solidFill>
                  <a:srgbClr val="333300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789108" y="5154330"/>
              <a:ext cx="5241823" cy="46282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Жестокое </a:t>
              </a:r>
              <a:r>
                <a:rPr lang="ru-RU" sz="1100" dirty="0">
                  <a:solidFill>
                    <a:srgbClr val="333300"/>
                  </a:solidFill>
                </a:rPr>
                <a:t>обращение с животными, со сверстниками (частое участие в драках), другими людьми</a:t>
              </a: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789247" y="4374444"/>
              <a:ext cx="5241684" cy="52760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Пассивный </a:t>
              </a:r>
              <a:r>
                <a:rPr lang="ru-RU" sz="1100" dirty="0">
                  <a:solidFill>
                    <a:srgbClr val="333300"/>
                  </a:solidFill>
                </a:rPr>
                <a:t>протест (уходы из дома, бродяжничество, отказ от приемов пищи, отказ от речевого общения)</a:t>
              </a: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790028" y="3643422"/>
              <a:ext cx="5241684" cy="52760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Навязчивое </a:t>
              </a:r>
              <a:r>
                <a:rPr lang="ru-RU" sz="1100" dirty="0">
                  <a:solidFill>
                    <a:srgbClr val="333300"/>
                  </a:solidFill>
                </a:rPr>
                <a:t>рисование (рисует жуткие и  пугающие картины либо просто заштриховывает бумагу)</a:t>
              </a: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790028" y="2887907"/>
              <a:ext cx="5241684" cy="52760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Трансляция </a:t>
              </a:r>
              <a:r>
                <a:rPr lang="ru-RU" sz="1100" dirty="0">
                  <a:solidFill>
                    <a:srgbClr val="333300"/>
                  </a:solidFill>
                </a:rPr>
                <a:t>деструктивного контента в  социальных сетях (выкладывание личных фото, пересылка понравившихся фото, «лайки»)</a:t>
              </a: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790028" y="2127382"/>
              <a:ext cx="5241684" cy="52760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Участие </a:t>
              </a:r>
              <a:r>
                <a:rPr lang="ru-RU" sz="1100" dirty="0">
                  <a:solidFill>
                    <a:srgbClr val="333300"/>
                  </a:solidFill>
                </a:rPr>
                <a:t>в  неформальных асоциальных группах сверстников (безнадзорные подростки, склонные к противоправному поведению)</a:t>
              </a: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90028" y="1366857"/>
              <a:ext cx="5241684" cy="52760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 smtClean="0">
                  <a:solidFill>
                    <a:srgbClr val="333300"/>
                  </a:solidFill>
                </a:rPr>
                <a:t>Проявление </a:t>
              </a:r>
              <a:r>
                <a:rPr lang="ru-RU" sz="1100" dirty="0">
                  <a:solidFill>
                    <a:srgbClr val="333300"/>
                  </a:solidFill>
                </a:rPr>
                <a:t>интереса к неприятным зрелищам, «ужастикам», частый просмотр фильмов со сценами насилия, суицида</a:t>
              </a: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789108" y="688872"/>
              <a:ext cx="5241684" cy="52760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dirty="0">
                  <a:solidFill>
                    <a:srgbClr val="333300"/>
                  </a:solidFill>
                </a:rPr>
                <a:t>К</a:t>
              </a:r>
              <a:r>
                <a:rPr lang="ru-RU" sz="1100" dirty="0" smtClean="0">
                  <a:solidFill>
                    <a:srgbClr val="333300"/>
                  </a:solidFill>
                </a:rPr>
                <a:t>онфликтное </a:t>
              </a:r>
              <a:r>
                <a:rPr lang="ru-RU" sz="1100" dirty="0">
                  <a:solidFill>
                    <a:srgbClr val="333300"/>
                  </a:solidFill>
                </a:rPr>
                <a:t>поведение (частые конфликты с  учителями и сверстниками, участие в травле (</a:t>
              </a:r>
              <a:r>
                <a:rPr lang="ru-RU" sz="1100" dirty="0" err="1">
                  <a:solidFill>
                    <a:srgbClr val="333300"/>
                  </a:solidFill>
                </a:rPr>
                <a:t>буллинге</a:t>
              </a:r>
              <a:r>
                <a:rPr lang="ru-RU" sz="1100" dirty="0">
                  <a:solidFill>
                    <a:srgbClr val="333300"/>
                  </a:solidFill>
                </a:rPr>
                <a:t>)</a:t>
              </a:r>
            </a:p>
          </p:txBody>
        </p:sp>
      </p:grpSp>
      <p:pic>
        <p:nvPicPr>
          <p:cNvPr id="88" name="Рисунок 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04" y="11575284"/>
            <a:ext cx="531640" cy="4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885825"/>
            <a:ext cx="6858000" cy="542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123" y="331639"/>
            <a:ext cx="5838825" cy="1179686"/>
          </a:xfrm>
        </p:spPr>
        <p:txBody>
          <a:bodyPr/>
          <a:lstStyle/>
          <a:p>
            <a:r>
              <a:rPr lang="ru-RU" dirty="0" smtClean="0">
                <a:solidFill>
                  <a:srgbClr val="333300"/>
                </a:solidFill>
              </a:rPr>
              <a:t>Что делать? </a:t>
            </a:r>
            <a:br>
              <a:rPr lang="ru-RU" dirty="0" smtClean="0">
                <a:solidFill>
                  <a:srgbClr val="333300"/>
                </a:solidFill>
              </a:rPr>
            </a:br>
            <a:r>
              <a:rPr lang="ru-RU" dirty="0" smtClean="0">
                <a:solidFill>
                  <a:srgbClr val="333300"/>
                </a:solidFill>
              </a:rPr>
              <a:t>Рекомендации для родителей</a:t>
            </a:r>
            <a:endParaRPr lang="ru-RU" dirty="0">
              <a:solidFill>
                <a:srgbClr val="3333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9890157"/>
              </p:ext>
            </p:extLst>
          </p:nvPr>
        </p:nvGraphicFramePr>
        <p:xfrm>
          <a:off x="-103702" y="2639777"/>
          <a:ext cx="5915025" cy="6267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6225" y="1562559"/>
            <a:ext cx="6210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i="0" dirty="0" smtClean="0">
                <a:solidFill>
                  <a:srgbClr val="333300"/>
                </a:solidFill>
                <a:effectLst/>
              </a:rPr>
              <a:t>Предупредить деструктивное поведение подростка поможет родительская забота, своевременное обращение к  специалистам (психологам, медицинским работникам и др.). Всегда лучше предотвратить беду, чем исправлять</a:t>
            </a:r>
            <a:r>
              <a:rPr lang="ru-RU" sz="1600" dirty="0">
                <a:solidFill>
                  <a:srgbClr val="333300"/>
                </a:solidFill>
              </a:rPr>
              <a:t> </a:t>
            </a:r>
            <a:r>
              <a:rPr lang="ru-RU" sz="1600" b="0" i="0" dirty="0" smtClean="0">
                <a:solidFill>
                  <a:srgbClr val="333300"/>
                </a:solidFill>
                <a:effectLst/>
              </a:rPr>
              <a:t>разрушающий характер деструктивного поведения.</a:t>
            </a:r>
            <a:endParaRPr lang="ru-RU" sz="1600" b="0" i="0" dirty="0">
              <a:solidFill>
                <a:srgbClr val="3333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139882"/>
            <a:ext cx="6751072" cy="2967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385" algn="ctr">
              <a:lnSpc>
                <a:spcPct val="100000"/>
              </a:lnSpc>
              <a:spcBef>
                <a:spcPts val="600"/>
              </a:spcBef>
            </a:pPr>
            <a:r>
              <a:rPr lang="ru-RU" sz="1100" spc="-4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Всероссийский </a:t>
            </a:r>
            <a:r>
              <a:rPr lang="ru-RU" sz="1100" b="1" spc="-4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Детский телефон доверия</a:t>
            </a:r>
            <a:r>
              <a:rPr lang="ru-RU" sz="1100" spc="-4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</a:p>
          <a:p>
            <a:pPr marL="286385" algn="ctr">
              <a:lnSpc>
                <a:spcPct val="100000"/>
              </a:lnSpc>
              <a:spcBef>
                <a:spcPts val="600"/>
              </a:spcBef>
            </a:pPr>
            <a:r>
              <a:rPr lang="ru-RU" sz="1100" b="1" spc="-20" dirty="0" smtClean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7F664D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8-800-2000-</a:t>
            </a:r>
            <a:r>
              <a:rPr lang="ru-RU" sz="1100" b="1" spc="-25" dirty="0" smtClean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7F664D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122</a:t>
            </a:r>
          </a:p>
          <a:p>
            <a:pPr algn="just">
              <a:spcBef>
                <a:spcPts val="600"/>
              </a:spcBef>
            </a:pPr>
            <a:r>
              <a:rPr lang="ru-RU" sz="1000" spc="-80" dirty="0">
                <a:solidFill>
                  <a:schemeClr val="accent6">
                    <a:lumMod val="50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Психологическое консультирование, экстренная и кризисная  психологическая помощь для детей в трудной жизненной ситуации, подростков и их родителей, педагогов и специалистов в организациях  Вашего Муниципального образования/субъекта Российской Федерации.</a:t>
            </a:r>
          </a:p>
          <a:p>
            <a:pPr marL="286385" algn="ctr">
              <a:lnSpc>
                <a:spcPct val="100000"/>
              </a:lnSpc>
              <a:spcBef>
                <a:spcPts val="1800"/>
              </a:spcBef>
            </a:pPr>
            <a:r>
              <a:rPr lang="ru-RU" sz="1100" spc="-8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Портал </a:t>
            </a:r>
            <a:r>
              <a:rPr lang="ru-RU" sz="1100" b="1" spc="-80" dirty="0" err="1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Растимдетейвместе.рф</a:t>
            </a:r>
            <a:endParaRPr lang="ru-RU" sz="1100" b="1" spc="-80" dirty="0" smtClean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1000" spc="-80" dirty="0">
                <a:solidFill>
                  <a:schemeClr val="accent6">
                    <a:lumMod val="50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Бесплатная консультационная помощь родителям по вопросам развития, воспитания и образования детей в возрасте от 0 до 18 лет, профилактики социального сиротства.</a:t>
            </a:r>
          </a:p>
          <a:p>
            <a:pPr algn="ctr">
              <a:lnSpc>
                <a:spcPct val="100000"/>
              </a:lnSpc>
              <a:spcBef>
                <a:spcPts val="1800"/>
              </a:spcBef>
            </a:pP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ГАОУ «Центр психолого-педагогической реабилитации и коррекции «Росток»</a:t>
            </a:r>
          </a:p>
          <a:p>
            <a:pPr algn="ctr">
              <a:lnSpc>
                <a:spcPct val="100000"/>
              </a:lnSpc>
              <a:spcBef>
                <a:spcPts val="1800"/>
              </a:spcBef>
            </a:pPr>
            <a:r>
              <a:rPr lang="ru-RU" sz="1100" b="1" spc="-8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+7(843)-563-35-16</a:t>
            </a:r>
          </a:p>
          <a:p>
            <a:pPr>
              <a:spcBef>
                <a:spcPts val="600"/>
              </a:spcBef>
            </a:pPr>
            <a:r>
              <a:rPr lang="ru-RU" sz="1000" spc="-80" dirty="0">
                <a:solidFill>
                  <a:schemeClr val="accent6">
                    <a:lumMod val="50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Психологического консультирование и психологическая помощь в трудной жизненной ситуации.</a:t>
            </a:r>
          </a:p>
          <a:p>
            <a:pPr>
              <a:spcBef>
                <a:spcPts val="705"/>
              </a:spcBef>
            </a:pPr>
            <a:endParaRPr lang="ru-RU" sz="1100" b="1" u="sng" spc="-25" dirty="0" smtClean="0">
              <a:solidFill>
                <a:schemeClr val="accent6">
                  <a:lumMod val="50000"/>
                </a:schemeClr>
              </a:solidFill>
              <a:uFill>
                <a:solidFill>
                  <a:srgbClr val="7F664D"/>
                </a:solidFill>
              </a:u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432" y="11546709"/>
            <a:ext cx="531640" cy="4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1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1021</TotalTime>
  <Words>488</Words>
  <Application>Microsoft Office PowerPoint</Application>
  <PresentationFormat>Широкоэкранный</PresentationFormat>
  <Paragraphs>66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Verdana</vt:lpstr>
      <vt:lpstr>Тема Office</vt:lpstr>
      <vt:lpstr>Деструктивное поведение несовершеннолетних</vt:lpstr>
      <vt:lpstr>Признаки</vt:lpstr>
      <vt:lpstr>Презентация PowerPoint</vt:lpstr>
      <vt:lpstr>Что делать?  Рекомендации для родителей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Деструктивное поведение несовершеннолетних</dc:title>
  <dc:creator>IT_Corp</dc:creator>
  <cp:lastModifiedBy>70</cp:lastModifiedBy>
  <cp:revision>54</cp:revision>
  <dcterms:created xsi:type="dcterms:W3CDTF">2025-09-04T07:59:49Z</dcterms:created>
  <dcterms:modified xsi:type="dcterms:W3CDTF">2025-10-16T08:32:25Z</dcterms:modified>
</cp:coreProperties>
</file>